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56" r:id="rId2"/>
    <p:sldId id="275" r:id="rId3"/>
    <p:sldId id="257" r:id="rId4"/>
    <p:sldId id="258" r:id="rId5"/>
    <p:sldId id="307" r:id="rId6"/>
    <p:sldId id="308" r:id="rId7"/>
    <p:sldId id="309" r:id="rId8"/>
    <p:sldId id="259" r:id="rId9"/>
    <p:sldId id="261" r:id="rId10"/>
    <p:sldId id="310" r:id="rId11"/>
    <p:sldId id="311" r:id="rId12"/>
    <p:sldId id="312" r:id="rId13"/>
    <p:sldId id="262" r:id="rId14"/>
    <p:sldId id="264" r:id="rId15"/>
    <p:sldId id="265" r:id="rId16"/>
    <p:sldId id="266" r:id="rId17"/>
    <p:sldId id="267" r:id="rId18"/>
    <p:sldId id="274" r:id="rId19"/>
    <p:sldId id="268" r:id="rId20"/>
    <p:sldId id="313" r:id="rId21"/>
    <p:sldId id="269" r:id="rId22"/>
    <p:sldId id="276" r:id="rId23"/>
    <p:sldId id="279" r:id="rId24"/>
    <p:sldId id="281" r:id="rId25"/>
    <p:sldId id="282" r:id="rId26"/>
    <p:sldId id="314" r:id="rId27"/>
    <p:sldId id="283" r:id="rId28"/>
    <p:sldId id="285" r:id="rId29"/>
    <p:sldId id="287" r:id="rId30"/>
    <p:sldId id="288" r:id="rId31"/>
    <p:sldId id="315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</p:sldIdLst>
  <p:sldSz cx="9144000" cy="6858000" type="screen4x3"/>
  <p:notesSz cx="7026275" cy="9312275"/>
  <p:custDataLst>
    <p:tags r:id="rId47"/>
  </p:custDataLst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0128"/>
    <a:srgbClr val="714400"/>
    <a:srgbClr val="57A157"/>
    <a:srgbClr val="986500"/>
    <a:srgbClr val="FFC653"/>
    <a:srgbClr val="488648"/>
    <a:srgbClr val="315B31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50" d="100"/>
          <a:sy n="50" d="100"/>
        </p:scale>
        <p:origin x="-3328" y="-18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2160" y="-120"/>
      </p:cViewPr>
      <p:guideLst>
        <p:guide orient="horz" pos="2933"/>
        <p:guide pos="221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interSettings" Target="printerSettings/printerSettings1.bin"/><Relationship Id="rId47" Type="http://schemas.openxmlformats.org/officeDocument/2006/relationships/tags" Target="tags/tag1.xml"/><Relationship Id="rId48" Type="http://schemas.openxmlformats.org/officeDocument/2006/relationships/presProps" Target="presProps.xml"/><Relationship Id="rId49" Type="http://schemas.openxmlformats.org/officeDocument/2006/relationships/viewProps" Target="view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theme" Target="theme/theme1.xml"/><Relationship Id="rId5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71438" y="93663"/>
            <a:ext cx="1982787" cy="3063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2382" tIns="45381" rIns="92382" bIns="45381" anchor="ctr">
            <a:spAutoFit/>
          </a:bodyPr>
          <a:lstStyle/>
          <a:p>
            <a:pPr defTabSz="933450"/>
            <a:r>
              <a:rPr lang="en-US" sz="1400">
                <a:latin typeface="Arial" charset="0"/>
              </a:rPr>
              <a:t>The American College</a:t>
            </a: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6545263" y="8910638"/>
            <a:ext cx="407987" cy="3063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2382" tIns="45381" rIns="92382" bIns="45381" anchor="ctr">
            <a:spAutoFit/>
          </a:bodyPr>
          <a:lstStyle/>
          <a:p>
            <a:pPr algn="r" defTabSz="933450"/>
            <a:fld id="{FA25A60F-F416-436D-BF55-A798CAC7139D}" type="slidenum">
              <a:rPr lang="en-US" sz="1400">
                <a:latin typeface="Arial" charset="0"/>
              </a:rPr>
              <a:pPr algn="r" defTabSz="933450"/>
              <a:t>‹#›</a:t>
            </a:fld>
            <a:endParaRPr lang="en-US" sz="1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4872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5388" y="704850"/>
            <a:ext cx="4637087" cy="34782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22775"/>
            <a:ext cx="5154612" cy="4191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2382" tIns="45381" rIns="92382" bIns="453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notes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597501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44035" name="Rectangle 2051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4098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67587" name="Rectangle 4099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56" r="1234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8686800" y="6096000"/>
            <a:ext cx="39687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spAutoFit/>
          </a:bodyPr>
          <a:lstStyle/>
          <a:p>
            <a:pPr algn="r"/>
            <a:fld id="{3337AFCF-CA08-4C76-A9A2-08199F0D726B}" type="slidenum">
              <a:rPr lang="en-US" sz="1400">
                <a:solidFill>
                  <a:schemeClr val="bg2"/>
                </a:solidFill>
                <a:latin typeface="Arial" charset="0"/>
              </a:rPr>
              <a:pPr algn="r"/>
              <a:t>‹#›</a:t>
            </a:fld>
            <a:endParaRPr lang="en-US" sz="1400">
              <a:solidFill>
                <a:schemeClr val="bg2"/>
              </a:solidFill>
              <a:latin typeface="Arial" charset="0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H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3000"/>
        <a:buFont typeface="Monotype Sorts" pitchFamily="2" charset="2"/>
        <a:buChar char="u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10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10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10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10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10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3733800" y="4191000"/>
            <a:ext cx="4953000" cy="160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r"/>
            <a:r>
              <a:rPr lang="en-US" sz="4800" b="1" i="1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HS330</a:t>
            </a:r>
            <a:r>
              <a:rPr lang="en-US" sz="4800" i="1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sz="4800" i="1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3200" b="1" i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231775" y="533400"/>
            <a:ext cx="5711825" cy="9461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chemeClr val="bg2"/>
                </a:solidFill>
                <a:latin typeface="Tahoma" pitchFamily="34" charset="0"/>
              </a:rPr>
              <a:t>The American College</a:t>
            </a:r>
          </a:p>
          <a:p>
            <a:r>
              <a:rPr lang="en-US" sz="1600" b="1" i="1" dirty="0">
                <a:solidFill>
                  <a:schemeClr val="bg2"/>
                </a:solidFill>
                <a:latin typeface="Tahoma" pitchFamily="34" charset="0"/>
              </a:rPr>
              <a:t>The Solomon S. Huebner School</a:t>
            </a:r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304800" y="2209800"/>
            <a:ext cx="8686800" cy="160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marL="517525" indent="-517525">
              <a:tabLst>
                <a:tab pos="517525" algn="l"/>
              </a:tabLst>
            </a:pPr>
            <a:r>
              <a:rPr lang="en-US" sz="3600" b="1" dirty="0">
                <a:solidFill>
                  <a:schemeClr val="bg2"/>
                </a:solidFill>
                <a:latin typeface="Tahoma" pitchFamily="34" charset="0"/>
              </a:rPr>
              <a:t>Fundamentals of Estate Planning</a:t>
            </a:r>
            <a:endParaRPr lang="en-US" b="1" dirty="0">
              <a:solidFill>
                <a:schemeClr val="bg2"/>
              </a:solidFill>
              <a:latin typeface="Tahoma" pitchFamily="34" charset="0"/>
            </a:endParaRPr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228600" y="5181600"/>
            <a:ext cx="3886200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1600" b="1" i="1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1028"/>
          <p:cNvSpPr>
            <a:spLocks noChangeArrowheads="1"/>
          </p:cNvSpPr>
          <p:nvPr/>
        </p:nvSpPr>
        <p:spPr bwMode="auto">
          <a:xfrm>
            <a:off x="304800" y="2209800"/>
            <a:ext cx="8839200" cy="2590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marL="517525" indent="-517525">
              <a:tabLst>
                <a:tab pos="517525" algn="l"/>
              </a:tabLst>
            </a:pPr>
            <a:r>
              <a:rPr lang="en-US" sz="2800" dirty="0">
                <a:solidFill>
                  <a:srgbClr val="FC012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sym typeface="Wingdings 3" pitchFamily="18" charset="2"/>
              </a:rPr>
              <a:t> </a:t>
            </a:r>
            <a:r>
              <a:rPr lang="en-US" sz="2800" b="1" dirty="0">
                <a:solidFill>
                  <a:schemeClr val="bg2"/>
                </a:solidFill>
                <a:latin typeface="Tahoma" pitchFamily="34" charset="0"/>
                <a:sym typeface="Wingdings 3" pitchFamily="18" charset="2"/>
              </a:rPr>
              <a:t>Chapter 5</a:t>
            </a:r>
          </a:p>
          <a:p>
            <a:pPr marL="517525" indent="-517525">
              <a:tabLst>
                <a:tab pos="517525" algn="l"/>
              </a:tabLst>
            </a:pPr>
            <a:r>
              <a:rPr lang="en-US" sz="3600" b="1" dirty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	</a:t>
            </a:r>
            <a:r>
              <a:rPr lang="en-US" sz="3600" b="1" dirty="0">
                <a:solidFill>
                  <a:schemeClr val="bg2"/>
                </a:solidFill>
                <a:latin typeface="Tahoma" pitchFamily="34" charset="0"/>
              </a:rPr>
              <a:t>Trusts, </a:t>
            </a:r>
            <a:r>
              <a:rPr lang="en-US" sz="3600" b="1" dirty="0" smtClean="0">
                <a:solidFill>
                  <a:schemeClr val="bg2"/>
                </a:solidFill>
                <a:latin typeface="Tahoma" pitchFamily="34" charset="0"/>
              </a:rPr>
              <a:t>Trustees, Other Fiduciaries</a:t>
            </a:r>
            <a:r>
              <a:rPr lang="en-US" sz="3600" b="1" dirty="0">
                <a:solidFill>
                  <a:schemeClr val="bg2"/>
                </a:solidFill>
                <a:latin typeface="Tahoma" pitchFamily="34" charset="0"/>
              </a:rPr>
              <a:t>, </a:t>
            </a:r>
            <a:r>
              <a:rPr lang="en-US" sz="3600" b="1" dirty="0" smtClean="0">
                <a:solidFill>
                  <a:schemeClr val="bg2"/>
                </a:solidFill>
                <a:latin typeface="Tahoma" pitchFamily="34" charset="0"/>
              </a:rPr>
              <a:t>				and </a:t>
            </a:r>
            <a:endParaRPr lang="en-US" sz="3600" b="1" dirty="0">
              <a:solidFill>
                <a:schemeClr val="bg2"/>
              </a:solidFill>
              <a:latin typeface="Tahoma" pitchFamily="34" charset="0"/>
            </a:endParaRPr>
          </a:p>
          <a:p>
            <a:pPr marL="517525" indent="-517525" algn="ctr">
              <a:tabLst>
                <a:tab pos="517525" algn="l"/>
              </a:tabLst>
            </a:pPr>
            <a:r>
              <a:rPr lang="en-US" sz="3600" b="1" dirty="0">
                <a:solidFill>
                  <a:schemeClr val="bg2"/>
                </a:solidFill>
                <a:latin typeface="Tahoma" pitchFamily="34" charset="0"/>
              </a:rPr>
              <a:t>Powers of Appointment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57200"/>
            <a:ext cx="7391400" cy="6096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3600" i="0" dirty="0">
                <a:solidFill>
                  <a:schemeClr val="bg2"/>
                </a:solidFill>
                <a:latin typeface="Tahoma" pitchFamily="34" charset="0"/>
              </a:rPr>
              <a:t>Fiduciary Arrangements</a:t>
            </a:r>
            <a:endParaRPr lang="en-US" sz="3600" dirty="0">
              <a:solidFill>
                <a:schemeClr val="bg2"/>
              </a:solidFill>
              <a:latin typeface="Tahoma" pitchFamily="34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86800" cy="47244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marL="292100" indent="-292100">
              <a:lnSpc>
                <a:spcPct val="90000"/>
              </a:lnSpc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32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Trustee</a:t>
            </a:r>
            <a:br>
              <a:rPr lang="en-US" sz="32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24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Duties exist until trust terminates according to trust terms </a:t>
            </a: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en-US" sz="22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sz="22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may last for many years)</a:t>
            </a:r>
            <a:br>
              <a:rPr lang="en-US" sz="22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2200" b="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92100" indent="-292100">
              <a:lnSpc>
                <a:spcPct val="90000"/>
              </a:lnSpc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32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Personal Estate Representative </a:t>
            </a: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(Executor/Administrator)</a:t>
            </a:r>
            <a:b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24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Duties exist until estate is settled and property </a:t>
            </a: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is distributed 	</a:t>
            </a:r>
            <a:r>
              <a:rPr lang="en-US" sz="22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sz="22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usually 1-3 years)</a:t>
            </a:r>
            <a:br>
              <a:rPr lang="en-US" sz="22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2200" b="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92100" indent="-292100">
              <a:lnSpc>
                <a:spcPct val="90000"/>
              </a:lnSpc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32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Guardian</a:t>
            </a:r>
            <a:br>
              <a:rPr lang="en-US" sz="32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24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Duties exist until legal </a:t>
            </a: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disability/minority </a:t>
            </a:r>
            <a:r>
              <a:rPr lang="en-US" sz="24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of ward ends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57200"/>
            <a:ext cx="7467600" cy="6096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3600" i="0" dirty="0">
                <a:solidFill>
                  <a:schemeClr val="bg2"/>
                </a:solidFill>
                <a:latin typeface="Tahoma" pitchFamily="34" charset="0"/>
              </a:rPr>
              <a:t>Fiduciary Duties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686800" cy="40386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22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Loyalty to beneficiary</a:t>
            </a: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22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Act for benefit of beneficiary</a:t>
            </a: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22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No  delegation of </a:t>
            </a:r>
            <a:r>
              <a:rPr lang="en-US" sz="22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responsibilities fiduciary </a:t>
            </a:r>
            <a:r>
              <a:rPr lang="en-US" sz="22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is able to perform </a:t>
            </a:r>
            <a:r>
              <a:rPr lang="en-US" sz="2200" b="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(Uniform Prudent Investor Act allows delegation)</a:t>
            </a: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22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Disclose facts affecting transaction</a:t>
            </a: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22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Preserve investment assets for beneficiary</a:t>
            </a: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22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Make assets productive</a:t>
            </a: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22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No self-dealing</a:t>
            </a: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22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Impartiality toward income beneficiaries &amp; </a:t>
            </a:r>
            <a:r>
              <a:rPr lang="en-US" sz="2200" b="0" dirty="0" err="1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remainderpersons</a:t>
            </a:r>
            <a:endParaRPr lang="en-US" sz="2200" b="0" dirty="0">
              <a:solidFill>
                <a:srgbClr val="FFFF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Left Brace 4"/>
          <p:cNvSpPr/>
          <p:nvPr/>
        </p:nvSpPr>
        <p:spPr bwMode="auto">
          <a:xfrm>
            <a:off x="457200" y="1676400"/>
            <a:ext cx="152400" cy="685800"/>
          </a:xfrm>
          <a:prstGeom prst="leftBrace">
            <a:avLst/>
          </a:prstGeom>
          <a:noFill/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57200"/>
            <a:ext cx="7772400" cy="685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>
              <a:buClr>
                <a:schemeClr val="bg2"/>
              </a:buClr>
              <a:buSzPct val="90000"/>
              <a:buFont typeface="Wingdings" pitchFamily="2" charset="2"/>
              <a:buNone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Common Fiduciary Powers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066800"/>
            <a:ext cx="7848600" cy="464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endParaRPr lang="en-US" i="1" dirty="0" smtClean="0">
              <a:solidFill>
                <a:schemeClr val="bg2"/>
              </a:solidFill>
            </a:endParaRPr>
          </a:p>
          <a:p>
            <a:pPr>
              <a:buClr>
                <a:schemeClr val="bg2"/>
              </a:buClr>
              <a:buSzPct val="90000"/>
              <a:buFont typeface="Arial" pitchFamily="34" charset="0"/>
              <a:buChar char="•"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Retain/sell investments</a:t>
            </a:r>
          </a:p>
          <a:p>
            <a:pPr>
              <a:buClr>
                <a:schemeClr val="bg2"/>
              </a:buClr>
              <a:buSzPct val="90000"/>
              <a:buFont typeface="Arial" pitchFamily="34" charset="0"/>
              <a:buChar char="•"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Mortgage property</a:t>
            </a:r>
          </a:p>
          <a:p>
            <a:pPr>
              <a:buClr>
                <a:schemeClr val="bg2"/>
              </a:buClr>
              <a:buSzPct val="90000"/>
              <a:buFont typeface="Arial" pitchFamily="34" charset="0"/>
              <a:buChar char="•"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Borrow money</a:t>
            </a:r>
          </a:p>
          <a:p>
            <a:pPr>
              <a:buClr>
                <a:schemeClr val="bg2"/>
              </a:buClr>
              <a:buSzPct val="90000"/>
              <a:buFont typeface="Arial" pitchFamily="34" charset="0"/>
              <a:buChar char="•"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Pledge property as collateral</a:t>
            </a:r>
          </a:p>
          <a:p>
            <a:pPr>
              <a:buClr>
                <a:schemeClr val="bg2"/>
              </a:buClr>
              <a:buSzPct val="90000"/>
              <a:buFont typeface="Arial" pitchFamily="34" charset="0"/>
              <a:buChar char="•"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Compromise claims</a:t>
            </a:r>
          </a:p>
          <a:p>
            <a:pPr>
              <a:buClr>
                <a:schemeClr val="bg2"/>
              </a:buClr>
              <a:buSzPct val="90000"/>
              <a:buFont typeface="Arial" pitchFamily="34" charset="0"/>
              <a:buChar char="•"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Employ attorneys, advisers, accountants, etc.</a:t>
            </a:r>
          </a:p>
          <a:p>
            <a:pPr>
              <a:buClr>
                <a:schemeClr val="bg2"/>
              </a:buClr>
              <a:buSzPct val="90000"/>
              <a:buFont typeface="Arial" pitchFamily="34" charset="0"/>
              <a:buChar char="•"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Lease property</a:t>
            </a:r>
          </a:p>
          <a:p>
            <a:pPr>
              <a:buClr>
                <a:schemeClr val="bg2"/>
              </a:buClr>
              <a:buSzPct val="90000"/>
              <a:buFont typeface="Arial" pitchFamily="34" charset="0"/>
              <a:buChar char="•"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Distribute assets</a:t>
            </a:r>
          </a:p>
          <a:p>
            <a:pPr>
              <a:buClr>
                <a:schemeClr val="bg2"/>
              </a:buClr>
              <a:buSzPct val="90000"/>
              <a:buFont typeface="Arial" pitchFamily="34" charset="0"/>
              <a:buChar char="•"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Make loans</a:t>
            </a:r>
          </a:p>
          <a:p>
            <a:pPr>
              <a:buClr>
                <a:schemeClr val="bg2"/>
              </a:buClr>
              <a:buSzPct val="90000"/>
              <a:buFont typeface="Wingdings" pitchFamily="2" charset="2"/>
              <a:buNone/>
            </a:pPr>
            <a:endParaRPr lang="en-US" i="1" dirty="0" smtClean="0">
              <a:solidFill>
                <a:schemeClr val="bg2"/>
              </a:solidFill>
            </a:endParaRPr>
          </a:p>
          <a:p>
            <a:pPr>
              <a:buClr>
                <a:schemeClr val="bg2"/>
              </a:buClr>
              <a:buSzPct val="90000"/>
              <a:buFont typeface="Wingdings" pitchFamily="2" charset="2"/>
              <a:buNone/>
            </a:pPr>
            <a:r>
              <a:rPr lang="en-US" i="1" dirty="0" smtClean="0">
                <a:solidFill>
                  <a:schemeClr val="bg2"/>
                </a:solidFill>
              </a:rPr>
              <a:t>		</a:t>
            </a:r>
          </a:p>
          <a:p>
            <a:pPr>
              <a:buClr>
                <a:schemeClr val="bg2"/>
              </a:buClr>
              <a:buSzPct val="90000"/>
              <a:buFont typeface="Wingdings" pitchFamily="2" charset="2"/>
              <a:buNone/>
            </a:pPr>
            <a:r>
              <a:rPr lang="en-US" i="1" dirty="0" smtClean="0">
                <a:solidFill>
                  <a:schemeClr val="bg2"/>
                </a:solidFill>
              </a:rPr>
              <a:t>	</a:t>
            </a:r>
            <a:endParaRPr lang="en-US" sz="2400" dirty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9372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57200"/>
            <a:ext cx="8382000" cy="685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>
              <a:buClr>
                <a:schemeClr val="bg2"/>
              </a:buClr>
              <a:buSzPct val="90000"/>
              <a:buFont typeface="Wingdings" pitchFamily="2" charset="2"/>
              <a:buNone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Individual Executor - Requirements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3000" y="1371600"/>
            <a:ext cx="7010400" cy="4267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endParaRPr lang="en-US" i="1" dirty="0" smtClean="0">
              <a:solidFill>
                <a:schemeClr val="bg2"/>
              </a:solidFill>
            </a:endParaRPr>
          </a:p>
          <a:p>
            <a:pPr>
              <a:buClr>
                <a:schemeClr val="bg2"/>
              </a:buClr>
              <a:buSzPct val="90000"/>
              <a:buFont typeface="Wingdings" pitchFamily="2" charset="2"/>
              <a:buNone/>
            </a:pPr>
            <a:endParaRPr lang="en-US" i="1" dirty="0" smtClean="0">
              <a:solidFill>
                <a:schemeClr val="bg2"/>
              </a:solidFill>
            </a:endParaRPr>
          </a:p>
          <a:p>
            <a:pPr>
              <a:buClr>
                <a:schemeClr val="bg2"/>
              </a:buClr>
              <a:buSzPct val="90000"/>
              <a:buFont typeface="Wingdings" pitchFamily="2" charset="2"/>
              <a:buNone/>
            </a:pPr>
            <a:r>
              <a:rPr lang="en-US" i="1" dirty="0" smtClean="0">
                <a:solidFill>
                  <a:schemeClr val="bg2"/>
                </a:solidFill>
              </a:rPr>
              <a:t>	</a:t>
            </a:r>
            <a:endParaRPr lang="en-US" dirty="0" smtClean="0">
              <a:solidFill>
                <a:schemeClr val="bg1"/>
              </a:solidFill>
            </a:endParaRPr>
          </a:p>
          <a:p>
            <a:pPr>
              <a:buClr>
                <a:schemeClr val="bg2"/>
              </a:buClr>
              <a:buSzPct val="90000"/>
              <a:buFont typeface="Arial" pitchFamily="34" charset="0"/>
              <a:buChar char="•"/>
            </a:pPr>
            <a:r>
              <a:rPr lang="en-US" dirty="0" smtClean="0">
                <a:solidFill>
                  <a:schemeClr val="bg2"/>
                </a:solidFill>
              </a:rPr>
              <a:t>	</a:t>
            </a: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mentally competent 	</a:t>
            </a:r>
          </a:p>
          <a:p>
            <a:pPr>
              <a:buClr>
                <a:schemeClr val="bg2"/>
              </a:buClr>
              <a:buSzPct val="90000"/>
              <a:buFont typeface="Arial" pitchFamily="34" charset="0"/>
              <a:buChar char="•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	adult </a:t>
            </a:r>
          </a:p>
          <a:p>
            <a:pPr>
              <a:buClr>
                <a:schemeClr val="bg2"/>
              </a:buClr>
              <a:buSzPct val="90000"/>
              <a:buFont typeface="Arial" pitchFamily="34" charset="0"/>
              <a:buChar char="•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	not convicted of a felony</a:t>
            </a:r>
            <a:endParaRPr lang="en-US" b="0" i="1" dirty="0" smtClean="0">
              <a:solidFill>
                <a:schemeClr val="bg2"/>
              </a:solidFill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744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57200"/>
            <a:ext cx="8382000" cy="685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>
              <a:buClr>
                <a:schemeClr val="bg2"/>
              </a:buClr>
              <a:buSzPct val="90000"/>
              <a:buFont typeface="Wingdings" pitchFamily="2" charset="2"/>
              <a:buNone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Guardians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00200"/>
            <a:ext cx="8001000" cy="4267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Responsible for care of another (ward)                                         	- minor                                                            	- someone unable to care for self or property </a:t>
            </a:r>
          </a:p>
          <a:p>
            <a:pPr>
              <a:buNone/>
            </a:pPr>
            <a:endParaRPr lang="en-US" sz="2400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ClrTx/>
              <a:buFont typeface="Arial" pitchFamily="34" charset="0"/>
              <a:buChar char="•"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Authority:                                                    	 	- established by state statutes and court decisions</a:t>
            </a:r>
          </a:p>
          <a:p>
            <a:pPr>
              <a:buNone/>
            </a:pPr>
            <a:endParaRPr lang="en-US" sz="2400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ClrTx/>
              <a:buFont typeface="Arial" pitchFamily="34" charset="0"/>
              <a:buChar char="•"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Duration: </a:t>
            </a:r>
          </a:p>
          <a:p>
            <a:pPr>
              <a:buNone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	- period of minority or incompetency</a:t>
            </a:r>
          </a:p>
          <a:p>
            <a:pPr>
              <a:buClr>
                <a:schemeClr val="bg2"/>
              </a:buClr>
              <a:buSzPct val="90000"/>
              <a:buNone/>
            </a:pPr>
            <a:endParaRPr lang="en-US" sz="2400" b="0" i="1" dirty="0" smtClean="0">
              <a:solidFill>
                <a:schemeClr val="bg2"/>
              </a:solidFill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5485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57200"/>
            <a:ext cx="8153400" cy="6096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3600" i="0" dirty="0">
                <a:solidFill>
                  <a:schemeClr val="bg2"/>
                </a:solidFill>
                <a:latin typeface="Tahoma" pitchFamily="34" charset="0"/>
              </a:rPr>
              <a:t>State Investment Powers</a:t>
            </a:r>
            <a:r>
              <a:rPr lang="en-US" sz="4400" dirty="0"/>
              <a:t> 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295400"/>
            <a:ext cx="7772400" cy="42672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Prudent Person </a:t>
            </a: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Rule </a:t>
            </a:r>
            <a:r>
              <a:rPr lang="en-US" sz="20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(old common-law rule)</a:t>
            </a:r>
            <a:endParaRPr lang="en-US" sz="2000" b="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Mandatory Legal </a:t>
            </a: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List </a:t>
            </a:r>
            <a:r>
              <a:rPr lang="en-US" sz="20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(statutory)</a:t>
            </a:r>
            <a:endParaRPr lang="en-US" sz="2000" b="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>
              <a:buClrTx/>
              <a:buSzPct val="65000"/>
              <a:buFont typeface="Wingdings 3" pitchFamily="18" charset="2"/>
              <a:buChar char=""/>
            </a:pPr>
            <a:r>
              <a:rPr lang="en-US" sz="20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Trustee investments limited to state prescribed list </a:t>
            </a:r>
          </a:p>
          <a:p>
            <a:pPr lvl="1">
              <a:buClrTx/>
              <a:buSzPct val="65000"/>
              <a:buFont typeface="Wingdings 3" pitchFamily="18" charset="2"/>
              <a:buChar char=""/>
            </a:pPr>
            <a:r>
              <a:rPr lang="en-US" sz="20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Non-list investment is breach of trust</a:t>
            </a:r>
          </a:p>
          <a:p>
            <a:pPr lvl="1">
              <a:buClrTx/>
              <a:buSzPct val="65000"/>
              <a:buFont typeface="Wingdings 3" pitchFamily="18" charset="2"/>
              <a:buChar char=""/>
            </a:pPr>
            <a:r>
              <a:rPr lang="en-US" sz="20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Trustee liability to beneficiaries</a:t>
            </a: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Permissive Legal </a:t>
            </a: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List </a:t>
            </a:r>
            <a:r>
              <a:rPr lang="en-US" sz="20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(statutory)</a:t>
            </a:r>
            <a:endParaRPr lang="en-US" sz="2000" b="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>
              <a:buClrTx/>
              <a:buSzPct val="65000"/>
              <a:buFont typeface="Wingdings 3" pitchFamily="18" charset="2"/>
              <a:buChar char=""/>
            </a:pPr>
            <a:r>
              <a:rPr lang="en-US" sz="20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Trustee may invest in non-list investments</a:t>
            </a:r>
          </a:p>
          <a:p>
            <a:pPr lvl="1">
              <a:buClrTx/>
              <a:buSzPct val="65000"/>
              <a:buFont typeface="Wingdings 3" pitchFamily="18" charset="2"/>
              <a:buChar char=""/>
            </a:pPr>
            <a:r>
              <a:rPr lang="en-US" sz="20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Burden on trustee to show  proper investment</a:t>
            </a:r>
          </a:p>
          <a:p>
            <a:pPr lvl="1">
              <a:buClrTx/>
              <a:buSzPct val="65000"/>
              <a:buFont typeface="Wingdings 3" pitchFamily="18" charset="2"/>
              <a:buChar char=""/>
            </a:pPr>
            <a:r>
              <a:rPr lang="en-US" sz="20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No breach of trust for listed investments</a:t>
            </a: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Uniform Prudent Investor </a:t>
            </a: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Act </a:t>
            </a:r>
            <a:r>
              <a:rPr lang="en-US" sz="20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(statutory)</a:t>
            </a:r>
            <a:endParaRPr lang="en-US" sz="2000" b="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81000"/>
            <a:ext cx="7086600" cy="7620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3600" i="0" dirty="0">
                <a:solidFill>
                  <a:schemeClr val="bg2"/>
                </a:solidFill>
                <a:latin typeface="Tahoma" pitchFamily="34" charset="0"/>
              </a:rPr>
              <a:t>Creator of a Trust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19400" y="1447800"/>
            <a:ext cx="2590800" cy="40386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3200" b="0" dirty="0" err="1">
                <a:solidFill>
                  <a:schemeClr val="bg2"/>
                </a:solidFill>
                <a:latin typeface="Tahoma" pitchFamily="34" charset="0"/>
              </a:rPr>
              <a:t>Trustor</a:t>
            </a:r>
            <a:r>
              <a:rPr lang="en-US" sz="3200" b="0" dirty="0">
                <a:solidFill>
                  <a:schemeClr val="bg2"/>
                </a:solidFill>
                <a:latin typeface="Tahoma" pitchFamily="34" charset="0"/>
              </a:rPr>
              <a:t/>
            </a:r>
            <a:br>
              <a:rPr lang="en-US" sz="3200" b="0" dirty="0">
                <a:solidFill>
                  <a:schemeClr val="bg2"/>
                </a:solidFill>
                <a:latin typeface="Tahoma" pitchFamily="34" charset="0"/>
              </a:rPr>
            </a:br>
            <a:endParaRPr lang="en-US" sz="3200" b="0" dirty="0">
              <a:solidFill>
                <a:schemeClr val="bg2"/>
              </a:solidFill>
              <a:latin typeface="Tahoma" pitchFamily="34" charset="0"/>
            </a:endParaRP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3200" b="0" dirty="0">
                <a:solidFill>
                  <a:schemeClr val="bg2"/>
                </a:solidFill>
                <a:latin typeface="Tahoma" pitchFamily="34" charset="0"/>
              </a:rPr>
              <a:t>Settlor</a:t>
            </a:r>
            <a:br>
              <a:rPr lang="en-US" sz="3200" b="0" dirty="0">
                <a:solidFill>
                  <a:schemeClr val="bg2"/>
                </a:solidFill>
                <a:latin typeface="Tahoma" pitchFamily="34" charset="0"/>
              </a:rPr>
            </a:br>
            <a:endParaRPr lang="en-US" sz="3200" b="0" dirty="0">
              <a:solidFill>
                <a:schemeClr val="bg2"/>
              </a:solidFill>
              <a:latin typeface="Tahoma" pitchFamily="34" charset="0"/>
            </a:endParaRP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3200" b="0" dirty="0">
                <a:solidFill>
                  <a:schemeClr val="bg2"/>
                </a:solidFill>
                <a:latin typeface="Tahoma" pitchFamily="34" charset="0"/>
              </a:rPr>
              <a:t>Grantor</a:t>
            </a:r>
            <a:br>
              <a:rPr lang="en-US" sz="3200" b="0" dirty="0">
                <a:solidFill>
                  <a:schemeClr val="bg2"/>
                </a:solidFill>
                <a:latin typeface="Tahoma" pitchFamily="34" charset="0"/>
              </a:rPr>
            </a:br>
            <a:endParaRPr lang="en-US" sz="3200" b="0" dirty="0">
              <a:solidFill>
                <a:schemeClr val="bg2"/>
              </a:solidFill>
              <a:latin typeface="Tahoma" pitchFamily="34" charset="0"/>
            </a:endParaRP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3200" b="0" dirty="0">
                <a:solidFill>
                  <a:schemeClr val="bg2"/>
                </a:solidFill>
                <a:latin typeface="Tahoma" pitchFamily="34" charset="0"/>
              </a:rPr>
              <a:t>Creator</a:t>
            </a:r>
            <a:endParaRPr lang="en-US" b="0" dirty="0">
              <a:solidFill>
                <a:schemeClr val="bg2"/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57200"/>
            <a:ext cx="7772400" cy="685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>
              <a:buClr>
                <a:schemeClr val="bg2"/>
              </a:buClr>
              <a:buSzPct val="90000"/>
              <a:buFont typeface="Wingdings" pitchFamily="2" charset="2"/>
              <a:buNone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Origin of Trusts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600200"/>
            <a:ext cx="8458200" cy="4267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endParaRPr lang="en-US" i="1" dirty="0" smtClean="0">
              <a:solidFill>
                <a:schemeClr val="bg2"/>
              </a:solidFill>
            </a:endParaRPr>
          </a:p>
          <a:p>
            <a:pPr>
              <a:buClr>
                <a:schemeClr val="bg2"/>
              </a:buClr>
              <a:buSzPct val="90000"/>
              <a:buFont typeface="Arial" pitchFamily="34" charset="0"/>
              <a:buChar char="•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Originated in England during feudal times</a:t>
            </a:r>
          </a:p>
          <a:p>
            <a:pPr>
              <a:buClr>
                <a:schemeClr val="bg2"/>
              </a:buClr>
              <a:buSzPct val="90000"/>
              <a:buFont typeface="Arial" pitchFamily="34" charset="0"/>
              <a:buChar char="•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Trust form of ownership formalized in 1536 when 	Statute of Uses was adopted in England</a:t>
            </a:r>
          </a:p>
          <a:p>
            <a:pPr>
              <a:buClr>
                <a:schemeClr val="bg2"/>
              </a:buClr>
              <a:buSzPct val="90000"/>
              <a:buFont typeface="Arial" pitchFamily="34" charset="0"/>
              <a:buChar char="•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Trusts allow a split ownership of property 	</a:t>
            </a:r>
            <a:r>
              <a:rPr lang="en-US" sz="20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(landowner nobles and serfs who worked the land)</a:t>
            </a:r>
          </a:p>
          <a:p>
            <a:pPr>
              <a:buClr>
                <a:schemeClr val="bg2"/>
              </a:buClr>
              <a:buSzPct val="90000"/>
              <a:buFont typeface="Wingdings" pitchFamily="2" charset="2"/>
              <a:buNone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	</a:t>
            </a: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Legal title and Equitable title given recognition</a:t>
            </a:r>
          </a:p>
          <a:p>
            <a:pPr>
              <a:buClr>
                <a:schemeClr val="bg2"/>
              </a:buClr>
              <a:buSzPct val="90000"/>
              <a:buFont typeface="Wingdings" pitchFamily="2" charset="2"/>
              <a:buNone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	</a:t>
            </a:r>
          </a:p>
          <a:p>
            <a:pPr>
              <a:buClr>
                <a:schemeClr val="bg2"/>
              </a:buClr>
              <a:buSzPct val="90000"/>
              <a:buFont typeface="Wingdings" pitchFamily="2" charset="2"/>
              <a:buNone/>
            </a:pPr>
            <a:r>
              <a:rPr lang="en-US" b="0" i="1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endParaRPr lang="en-US" sz="3200" b="0" u="sng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Clr>
                <a:schemeClr val="bg2"/>
              </a:buClr>
              <a:buSzPct val="90000"/>
              <a:buFont typeface="Wingdings" pitchFamily="2" charset="2"/>
              <a:buNone/>
            </a:pPr>
            <a:endParaRPr lang="en-US" sz="2400" dirty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535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57200"/>
            <a:ext cx="7772400" cy="685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>
              <a:buClr>
                <a:schemeClr val="bg2"/>
              </a:buClr>
              <a:buSzPct val="90000"/>
              <a:buFont typeface="Wingdings" pitchFamily="2" charset="2"/>
              <a:buNone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Purposes of Trusts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066800"/>
            <a:ext cx="8610600" cy="464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endParaRPr lang="en-US" i="1" dirty="0" smtClean="0">
              <a:solidFill>
                <a:schemeClr val="bg2"/>
              </a:solidFill>
            </a:endParaRPr>
          </a:p>
          <a:p>
            <a:pPr>
              <a:buClr>
                <a:schemeClr val="bg2"/>
              </a:buClr>
              <a:buSzPct val="90000"/>
              <a:buFont typeface="Arial" pitchFamily="34" charset="0"/>
              <a:buChar char="•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Obtain competent and professional management</a:t>
            </a:r>
          </a:p>
          <a:p>
            <a:pPr>
              <a:buClr>
                <a:schemeClr val="bg2"/>
              </a:buClr>
              <a:buSzPct val="90000"/>
              <a:buFont typeface="Arial" pitchFamily="34" charset="0"/>
              <a:buChar char="•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Investment of trust property</a:t>
            </a:r>
          </a:p>
          <a:p>
            <a:pPr>
              <a:buClr>
                <a:schemeClr val="bg2"/>
              </a:buClr>
              <a:buSzPct val="90000"/>
              <a:buFont typeface="Arial" pitchFamily="34" charset="0"/>
              <a:buChar char="•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Protect property for beneficiaries</a:t>
            </a:r>
          </a:p>
          <a:p>
            <a:pPr>
              <a:buClr>
                <a:schemeClr val="bg2"/>
              </a:buClr>
              <a:buSzPct val="90000"/>
              <a:buFont typeface="Arial" pitchFamily="34" charset="0"/>
              <a:buChar char="•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Provide income </a:t>
            </a: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&amp;</a:t>
            </a: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asset security to beneficiaries</a:t>
            </a:r>
          </a:p>
          <a:p>
            <a:pPr>
              <a:buClr>
                <a:schemeClr val="bg2"/>
              </a:buClr>
              <a:buSzPct val="90000"/>
              <a:buFont typeface="Arial" pitchFamily="34" charset="0"/>
              <a:buChar char="•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Provide management after grantor’s death</a:t>
            </a:r>
          </a:p>
          <a:p>
            <a:pPr>
              <a:buClr>
                <a:schemeClr val="bg2"/>
              </a:buClr>
              <a:buSzPct val="90000"/>
              <a:buFont typeface="Arial" pitchFamily="34" charset="0"/>
              <a:buChar char="•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Consolidate accumulations of wealth</a:t>
            </a:r>
          </a:p>
          <a:p>
            <a:pPr>
              <a:buClr>
                <a:schemeClr val="bg2"/>
              </a:buClr>
              <a:buSzPct val="90000"/>
              <a:buFont typeface="Arial" pitchFamily="34" charset="0"/>
              <a:buChar char="•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Tax savings</a:t>
            </a:r>
            <a:r>
              <a:rPr lang="en-US" b="0" i="1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	</a:t>
            </a:r>
          </a:p>
          <a:p>
            <a:pPr>
              <a:buClr>
                <a:schemeClr val="bg2"/>
              </a:buClr>
              <a:buSzPct val="90000"/>
              <a:buFont typeface="Wingdings" pitchFamily="2" charset="2"/>
              <a:buNone/>
            </a:pPr>
            <a:r>
              <a:rPr lang="en-US" i="1" dirty="0" smtClean="0">
                <a:solidFill>
                  <a:schemeClr val="bg2"/>
                </a:solidFill>
              </a:rPr>
              <a:t>	</a:t>
            </a:r>
            <a:endParaRPr lang="en-US" sz="2400" dirty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4995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57200"/>
            <a:ext cx="7772400" cy="685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>
              <a:buClr>
                <a:schemeClr val="bg2"/>
              </a:buClr>
              <a:buSzPct val="90000"/>
              <a:buFont typeface="Wingdings" pitchFamily="2" charset="2"/>
              <a:buNone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Common Trust Provisions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19200"/>
            <a:ext cx="8839200" cy="47244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96913">
              <a:buClr>
                <a:schemeClr val="bg2"/>
              </a:buClr>
              <a:buSzPct val="90000"/>
              <a:buFont typeface="Wingdings" pitchFamily="2" charset="2"/>
              <a:buNone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Trust terms/powers derived from document and laws of jurisdiction in which trust is situated</a:t>
            </a:r>
          </a:p>
          <a:p>
            <a:pPr marL="696913">
              <a:buClr>
                <a:schemeClr val="bg2"/>
              </a:buClr>
              <a:buSzPct val="90000"/>
              <a:buFont typeface="Arial" pitchFamily="34" charset="0"/>
              <a:buChar char="•"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Trustee powers/duties/responsibilities</a:t>
            </a:r>
          </a:p>
          <a:p>
            <a:pPr marL="696913">
              <a:buClr>
                <a:schemeClr val="bg2"/>
              </a:buClr>
              <a:buSzPct val="90000"/>
              <a:buFont typeface="Arial" pitchFamily="34" charset="0"/>
              <a:buChar char="•"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Investment powers</a:t>
            </a:r>
          </a:p>
          <a:p>
            <a:pPr marL="696913">
              <a:buClr>
                <a:schemeClr val="bg2"/>
              </a:buClr>
              <a:buSzPct val="90000"/>
              <a:buFont typeface="Arial" pitchFamily="34" charset="0"/>
              <a:buChar char="•"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Management powers</a:t>
            </a:r>
          </a:p>
          <a:p>
            <a:pPr marL="696913">
              <a:buClr>
                <a:schemeClr val="bg2"/>
              </a:buClr>
              <a:buSzPct val="90000"/>
              <a:buFont typeface="Arial" pitchFamily="34" charset="0"/>
              <a:buChar char="•"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Spendthrift provisions</a:t>
            </a:r>
          </a:p>
          <a:p>
            <a:pPr marL="696913">
              <a:buClr>
                <a:schemeClr val="bg2"/>
              </a:buClr>
              <a:buSzPct val="90000"/>
              <a:buFont typeface="Arial" pitchFamily="34" charset="0"/>
              <a:buChar char="•"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Savings clauses </a:t>
            </a:r>
            <a:r>
              <a:rPr lang="en-US" sz="18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(rule against perpetuities, marital deduction, etc.)</a:t>
            </a:r>
          </a:p>
          <a:p>
            <a:pPr marL="696913">
              <a:buClr>
                <a:schemeClr val="bg2"/>
              </a:buClr>
              <a:buSzPct val="90000"/>
              <a:buFont typeface="Arial" pitchFamily="34" charset="0"/>
              <a:buChar char="•"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Removal of trustee</a:t>
            </a:r>
          </a:p>
          <a:p>
            <a:pPr marL="696913">
              <a:buClr>
                <a:schemeClr val="bg2"/>
              </a:buClr>
              <a:buSzPct val="90000"/>
              <a:buFont typeface="Arial" pitchFamily="34" charset="0"/>
              <a:buChar char="•"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Appointment of successor trustee</a:t>
            </a:r>
          </a:p>
          <a:p>
            <a:pPr marL="696913">
              <a:buClr>
                <a:schemeClr val="bg2"/>
              </a:buClr>
              <a:buSzPct val="90000"/>
              <a:buFont typeface="Arial" pitchFamily="34" charset="0"/>
              <a:buChar char="•"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Trustee fee provisions</a:t>
            </a:r>
          </a:p>
        </p:txBody>
      </p:sp>
    </p:spTree>
    <p:extLst>
      <p:ext uri="{BB962C8B-B14F-4D97-AF65-F5344CB8AC3E}">
        <p14:creationId xmlns:p14="http://schemas.microsoft.com/office/powerpoint/2010/main" val="30446692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533400"/>
            <a:ext cx="7772400" cy="5334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lnSpc>
                <a:spcPct val="85000"/>
              </a:lnSpc>
            </a:pPr>
            <a:r>
              <a:rPr lang="en-US" sz="3600" i="0" dirty="0">
                <a:solidFill>
                  <a:schemeClr val="bg2"/>
                </a:solidFill>
                <a:latin typeface="Tahoma" pitchFamily="34" charset="0"/>
              </a:rPr>
              <a:t>Selecting Trustees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1143000"/>
            <a:ext cx="8305800" cy="6858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32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Individual/Related/Subordinate Trustee</a:t>
            </a:r>
            <a:endParaRPr lang="en-US" sz="3200" b="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914400" y="1733550"/>
            <a:ext cx="7162800" cy="495520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bg1"/>
              </a:buClr>
              <a:buSzPct val="85000"/>
              <a:buFont typeface="Arial" pitchFamily="34" charset="0"/>
              <a:buChar char="•"/>
            </a:pPr>
            <a: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Beneficiary Trustee</a:t>
            </a:r>
            <a:b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en-US" sz="2200" i="1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discretionary </a:t>
            </a:r>
            <a:r>
              <a:rPr lang="en-US" sz="2200" i="1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powers over trust income or corpus </a:t>
            </a:r>
            <a:r>
              <a:rPr lang="en-US" sz="2200" i="1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may </a:t>
            </a:r>
            <a:r>
              <a:rPr lang="en-US" sz="2200" i="1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cause tax ownership</a:t>
            </a:r>
            <a:r>
              <a:rPr lang="en-US" i="1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i="1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i="1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en-US" sz="20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Death </a:t>
            </a:r>
            <a:r>
              <a:rPr lang="en-US" sz="20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or incompetence </a:t>
            </a:r>
            <a:r>
              <a:rPr lang="en-US" sz="20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potential</a:t>
            </a:r>
          </a:p>
          <a:p>
            <a:pPr marL="342900" indent="-342900">
              <a:spcBef>
                <a:spcPct val="20000"/>
              </a:spcBef>
              <a:buClr>
                <a:schemeClr val="bg1"/>
              </a:buClr>
              <a:buSzPct val="90000"/>
              <a:buFont typeface="Arial" pitchFamily="34" charset="0"/>
              <a:buChar char="•"/>
            </a:pPr>
            <a:endParaRPr lang="en-US" sz="200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Clr>
                <a:schemeClr val="bg2"/>
              </a:buClr>
              <a:buSzPct val="85000"/>
              <a:buFont typeface="Arial" pitchFamily="34" charset="0"/>
              <a:buChar char="•"/>
            </a:pPr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</a:t>
            </a:r>
            <a:r>
              <a:rPr lang="en-US" sz="28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Family </a:t>
            </a:r>
            <a: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Member Trustee</a:t>
            </a:r>
            <a:b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en-US" sz="2200" i="1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possible </a:t>
            </a:r>
            <a:r>
              <a:rPr lang="en-US" sz="2200" i="1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conflicts of interest and family discord</a:t>
            </a:r>
            <a:br>
              <a:rPr lang="en-US" sz="2200" i="1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2200" i="1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en-US" sz="20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Little </a:t>
            </a:r>
            <a:r>
              <a:rPr lang="en-US" sz="20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regulatory supervision</a:t>
            </a:r>
            <a:br>
              <a:rPr lang="en-US" sz="20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20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en-US" sz="20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	(</a:t>
            </a:r>
            <a:r>
              <a:rPr lang="en-US" sz="20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opportunities for breach of trust)</a:t>
            </a:r>
            <a:br>
              <a:rPr lang="en-US" sz="20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20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Tax </a:t>
            </a:r>
            <a:r>
              <a:rPr lang="en-US" sz="20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law complexities/changes</a:t>
            </a:r>
            <a:br>
              <a:rPr lang="en-US" sz="20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20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	 </a:t>
            </a:r>
            <a:r>
              <a:rPr lang="en-US" sz="20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(difficult to stay current)</a:t>
            </a:r>
          </a:p>
          <a:p>
            <a:pPr marL="342900" indent="-342900">
              <a:spcBef>
                <a:spcPct val="20000"/>
              </a:spcBef>
              <a:buClr>
                <a:srgbClr val="FC0128"/>
              </a:buClr>
              <a:buSzPct val="90000"/>
              <a:buFontTx/>
              <a:buChar char="-"/>
            </a:pPr>
            <a:endParaRPr lang="en-US" sz="200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spcBef>
                <a:spcPct val="50000"/>
              </a:spcBef>
            </a:pPr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57200"/>
            <a:ext cx="8382000" cy="6096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3600" i="0" dirty="0">
                <a:solidFill>
                  <a:schemeClr val="bg2"/>
                </a:solidFill>
                <a:latin typeface="Tahoma" pitchFamily="34" charset="0"/>
              </a:rPr>
              <a:t>Selecting </a:t>
            </a: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Trustees </a:t>
            </a:r>
            <a:r>
              <a:rPr lang="en-US" sz="1600" i="0" dirty="0" smtClean="0">
                <a:solidFill>
                  <a:schemeClr val="bg2"/>
                </a:solidFill>
                <a:latin typeface="Tahoma" pitchFamily="34" charset="0"/>
              </a:rPr>
              <a:t>(</a:t>
            </a:r>
            <a:r>
              <a:rPr lang="en-US" sz="1600" i="0" dirty="0">
                <a:solidFill>
                  <a:schemeClr val="bg2"/>
                </a:solidFill>
                <a:latin typeface="Tahoma" pitchFamily="34" charset="0"/>
              </a:rPr>
              <a:t>continued)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504950"/>
            <a:ext cx="8686800" cy="62865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buFont typeface="Monotype Sorts" pitchFamily="2" charset="2"/>
              <a:buNone/>
            </a:pP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</a:t>
            </a:r>
            <a:r>
              <a:rPr lang="en-US" sz="32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Corporate/Independent Trustee </a:t>
            </a:r>
            <a:r>
              <a:rPr lang="en-US" sz="20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(Example: Bank)</a:t>
            </a: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762000" y="2590800"/>
            <a:ext cx="7924800" cy="238219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</a:pPr>
            <a:r>
              <a:rPr lang="en-US" b="1" dirty="0">
                <a:solidFill>
                  <a:schemeClr val="bg2"/>
                </a:solidFill>
                <a:latin typeface="Arial" charset="0"/>
              </a:rPr>
              <a:t> </a:t>
            </a:r>
            <a:r>
              <a:rPr lang="en-US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Holds legal title only - no personal tax ownership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</a:pPr>
            <a:r>
              <a:rPr lang="en-US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Fiduciary relationship not affected by employee 	death or incapacity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</a:pPr>
            <a:r>
              <a:rPr lang="en-US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Conflicts of interest avoided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</a:pPr>
            <a:r>
              <a:rPr lang="en-US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Regular auditing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</a:pPr>
            <a:r>
              <a:rPr lang="en-US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Expectancy of tax expertise</a:t>
            </a: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57200"/>
            <a:ext cx="8305800" cy="6096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3600" i="0" dirty="0">
                <a:solidFill>
                  <a:schemeClr val="bg2"/>
                </a:solidFill>
                <a:latin typeface="Tahoma" pitchFamily="34" charset="0"/>
              </a:rPr>
              <a:t>Removal of Trustees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752600"/>
            <a:ext cx="7467600" cy="41148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Beneficiary and trustee conflict</a:t>
            </a: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endParaRPr lang="en-US" b="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Changes in state trust law</a:t>
            </a: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endParaRPr lang="en-US" b="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Changes in state tax law</a:t>
            </a: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endParaRPr lang="en-US" b="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Inconvenience - </a:t>
            </a:r>
            <a:r>
              <a:rPr lang="en-US" sz="24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(beneficiary moved)</a:t>
            </a:r>
            <a:endParaRPr lang="en-US" b="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609600"/>
            <a:ext cx="7162800" cy="4572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3600" i="0" dirty="0">
                <a:solidFill>
                  <a:schemeClr val="bg2"/>
                </a:solidFill>
                <a:latin typeface="Tahoma" pitchFamily="34" charset="0"/>
              </a:rPr>
              <a:t>Trust Elements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295400"/>
            <a:ext cx="6705600" cy="45720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Creator </a:t>
            </a: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sz="24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Grantor/Settlor/</a:t>
            </a:r>
            <a:r>
              <a:rPr lang="en-US" sz="2400" b="0" dirty="0" err="1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Trustor</a:t>
            </a:r>
            <a:r>
              <a:rPr lang="en-US" sz="24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</a:p>
          <a:p>
            <a:pPr>
              <a:lnSpc>
                <a:spcPct val="90000"/>
              </a:lnSpc>
              <a:buClr>
                <a:schemeClr val="bg2"/>
              </a:buClr>
              <a:buSzPct val="90000"/>
              <a:buFont typeface="Wingdings" pitchFamily="2" charset="2"/>
              <a:buChar char="§"/>
            </a:pPr>
            <a:endParaRPr lang="en-US" b="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Trustee </a:t>
            </a:r>
            <a:r>
              <a:rPr lang="en-US" sz="24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(Legal title)</a:t>
            </a:r>
          </a:p>
          <a:p>
            <a:pPr>
              <a:lnSpc>
                <a:spcPct val="90000"/>
              </a:lnSpc>
              <a:buClr>
                <a:schemeClr val="bg2"/>
              </a:buClr>
              <a:buSzPct val="90000"/>
              <a:buFont typeface="Wingdings" pitchFamily="2" charset="2"/>
              <a:buChar char="§"/>
            </a:pPr>
            <a:endParaRPr lang="en-US" b="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Property </a:t>
            </a:r>
            <a:r>
              <a:rPr lang="en-US" sz="24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(Corpus/Principal)</a:t>
            </a:r>
            <a:endParaRPr lang="en-US" b="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  <a:buClr>
                <a:schemeClr val="bg2"/>
              </a:buClr>
              <a:buSzPct val="90000"/>
              <a:buFont typeface="Wingdings" pitchFamily="2" charset="2"/>
              <a:buChar char="§"/>
            </a:pPr>
            <a:endParaRPr lang="en-US" b="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Beneficiaries </a:t>
            </a:r>
            <a:r>
              <a:rPr lang="en-US" sz="24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(Beneficial title)</a:t>
            </a:r>
          </a:p>
          <a:p>
            <a:pPr>
              <a:lnSpc>
                <a:spcPct val="90000"/>
              </a:lnSpc>
              <a:buClr>
                <a:schemeClr val="bg2"/>
              </a:buClr>
              <a:buSzPct val="90000"/>
              <a:buFont typeface="Wingdings" pitchFamily="2" charset="2"/>
              <a:buChar char="§"/>
            </a:pPr>
            <a:endParaRPr lang="en-US" b="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Provisions/Terms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381000" y="457200"/>
            <a:ext cx="7467600" cy="6096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3600" i="0" dirty="0">
                <a:solidFill>
                  <a:schemeClr val="bg2"/>
                </a:solidFill>
                <a:latin typeface="Tahoma" pitchFamily="34" charset="0"/>
              </a:rPr>
              <a:t>Types of Trusts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533400" y="1905000"/>
            <a:ext cx="3276600" cy="22860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marL="342900" indent="-228600" algn="l">
              <a:tabLst>
                <a:tab pos="571500" algn="l"/>
              </a:tabLst>
            </a:pPr>
            <a:r>
              <a:rPr lang="en-US" sz="3200" b="0" u="sng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Living Trust </a:t>
            </a:r>
          </a:p>
          <a:p>
            <a:pPr marL="342900" indent="-228600" algn="l">
              <a:tabLst>
                <a:tab pos="571500" algn="l"/>
              </a:tabLst>
            </a:pPr>
            <a:r>
              <a:rPr lang="en-US" sz="2400" b="0" i="1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(Inter </a:t>
            </a:r>
            <a:r>
              <a:rPr lang="en-US" sz="2400" b="0" i="1" dirty="0" err="1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Vivos</a:t>
            </a:r>
            <a:r>
              <a:rPr lang="en-US" sz="2400" b="0" i="1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Trust)</a:t>
            </a:r>
            <a:endParaRPr lang="en-US" b="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228600" algn="l">
              <a:buClr>
                <a:schemeClr val="bg2"/>
              </a:buClr>
              <a:buSzPct val="90000"/>
              <a:buFont typeface="Wingdings" pitchFamily="2" charset="2"/>
              <a:buChar char="§"/>
              <a:tabLst>
                <a:tab pos="571500" algn="l"/>
              </a:tabLst>
            </a:pP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Revocable</a:t>
            </a:r>
          </a:p>
          <a:p>
            <a:pPr marL="342900" indent="-228600" algn="l">
              <a:buClr>
                <a:schemeClr val="bg2"/>
              </a:buClr>
              <a:buSzPct val="90000"/>
              <a:buFont typeface="Wingdings" pitchFamily="2" charset="2"/>
              <a:buChar char="§"/>
              <a:tabLst>
                <a:tab pos="571500" algn="l"/>
              </a:tabLst>
            </a:pP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Irrevocable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4191000" y="1981200"/>
            <a:ext cx="4724400" cy="1828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/>
          <a:lstStyle/>
          <a:p>
            <a:pPr marL="228600" indent="-228600">
              <a:spcBef>
                <a:spcPct val="20000"/>
              </a:spcBef>
              <a:tabLst>
                <a:tab pos="571500" algn="l"/>
              </a:tabLst>
            </a:pPr>
            <a:r>
              <a:rPr lang="en-US" sz="3200" u="sng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Testamentary Trust </a:t>
            </a:r>
          </a:p>
          <a:p>
            <a:pPr marL="228600" indent="-228600"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§"/>
              <a:tabLst>
                <a:tab pos="571500" algn="l"/>
              </a:tabLst>
            </a:pPr>
            <a: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Irrevocable at death</a:t>
            </a: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2590800" y="4572000"/>
            <a:ext cx="3657600" cy="76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/>
          <a:lstStyle/>
          <a:p>
            <a:pPr marL="228600" indent="-228600" algn="ctr">
              <a:spcBef>
                <a:spcPct val="20000"/>
              </a:spcBef>
              <a:tabLst>
                <a:tab pos="571500" algn="l"/>
              </a:tabLst>
            </a:pPr>
            <a:r>
              <a:rPr lang="en-US" sz="3200" u="sng" dirty="0">
                <a:solidFill>
                  <a:schemeClr val="bg2"/>
                </a:solidFill>
                <a:latin typeface="Tahoma" pitchFamily="34" charset="0"/>
              </a:rPr>
              <a:t>Charitable Trust 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57200"/>
            <a:ext cx="7772400" cy="685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>
              <a:buClr>
                <a:schemeClr val="bg2"/>
              </a:buClr>
              <a:buSzPct val="90000"/>
              <a:buFont typeface="Wingdings" pitchFamily="2" charset="2"/>
              <a:buNone/>
            </a:pPr>
            <a:r>
              <a:rPr lang="en-US" sz="3600" i="0" dirty="0">
                <a:solidFill>
                  <a:schemeClr val="bg2"/>
                </a:solidFill>
                <a:latin typeface="Tahoma" pitchFamily="34" charset="0"/>
              </a:rPr>
              <a:t>Charitable Trusts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743200" y="1295400"/>
            <a:ext cx="3429000" cy="4267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endParaRPr lang="en-US" i="1" dirty="0">
              <a:solidFill>
                <a:schemeClr val="bg2"/>
              </a:solidFill>
            </a:endParaRPr>
          </a:p>
          <a:p>
            <a:pPr>
              <a:buClr>
                <a:schemeClr val="bg2"/>
              </a:buClr>
              <a:buSzPct val="90000"/>
              <a:buFont typeface="Wingdings" pitchFamily="2" charset="2"/>
              <a:buNone/>
            </a:pPr>
            <a:endParaRPr lang="en-US" i="1" dirty="0">
              <a:solidFill>
                <a:schemeClr val="bg2"/>
              </a:solidFill>
            </a:endParaRPr>
          </a:p>
          <a:p>
            <a:pPr>
              <a:buClr>
                <a:schemeClr val="bg2"/>
              </a:buClr>
              <a:buSzPct val="90000"/>
              <a:buFont typeface="Wingdings" pitchFamily="2" charset="2"/>
              <a:buNone/>
            </a:pPr>
            <a:r>
              <a:rPr lang="en-US" i="1" dirty="0">
                <a:solidFill>
                  <a:schemeClr val="bg2"/>
                </a:solidFill>
              </a:rPr>
              <a:t>		</a:t>
            </a:r>
          </a:p>
          <a:p>
            <a:pPr>
              <a:buClr>
                <a:schemeClr val="bg2"/>
              </a:buClr>
              <a:buSzPct val="90000"/>
              <a:buFont typeface="Wingdings" pitchFamily="2" charset="2"/>
              <a:buNone/>
            </a:pPr>
            <a:r>
              <a:rPr lang="en-US" i="1" dirty="0">
                <a:solidFill>
                  <a:schemeClr val="bg2"/>
                </a:solidFill>
              </a:rPr>
              <a:t>	</a:t>
            </a:r>
            <a:r>
              <a:rPr lang="en-US" sz="3600" b="0" u="sng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Cy </a:t>
            </a:r>
            <a:r>
              <a:rPr lang="en-US" sz="3600" b="0" u="sng" dirty="0" err="1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Pres</a:t>
            </a:r>
            <a:endParaRPr lang="en-US" sz="3600" b="0" u="sng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81000"/>
            <a:ext cx="7848600" cy="7620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3600" i="0" dirty="0">
                <a:solidFill>
                  <a:schemeClr val="bg2"/>
                </a:solidFill>
                <a:latin typeface="Tahoma" pitchFamily="34" charset="0"/>
              </a:rPr>
              <a:t>General Power of Appointment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828800" y="2895600"/>
            <a:ext cx="5105400" cy="22098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marL="457200" indent="-228600">
              <a:buClrTx/>
              <a:buSzPct val="90000"/>
              <a:buFont typeface="Wingdings" pitchFamily="2" charset="2"/>
              <a:buChar char="§"/>
            </a:pPr>
            <a:r>
              <a:rPr lang="en-US" b="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Self</a:t>
            </a: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(or)</a:t>
            </a:r>
            <a:endParaRPr lang="en-US" sz="2400" b="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57200" indent="-228600">
              <a:buClrTx/>
              <a:buSzPct val="90000"/>
              <a:buFont typeface="Wingdings" pitchFamily="2" charset="2"/>
              <a:buChar char="§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Creditors </a:t>
            </a: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(or)</a:t>
            </a:r>
            <a:endParaRPr lang="en-US" sz="2400" b="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57200" indent="-228600">
              <a:buClrTx/>
              <a:buSzPct val="90000"/>
              <a:buFont typeface="Wingdings" pitchFamily="2" charset="2"/>
              <a:buChar char="§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Estate </a:t>
            </a: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(or)</a:t>
            </a:r>
            <a:endParaRPr lang="en-US" sz="2400" b="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57200" indent="-228600">
              <a:buClrTx/>
              <a:buSzPct val="90000"/>
              <a:buFont typeface="Wingdings" pitchFamily="2" charset="2"/>
              <a:buChar char="§"/>
            </a:pP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Estate Creditors</a:t>
            </a:r>
            <a:endParaRPr lang="en-US" b="0" dirty="0">
              <a:solidFill>
                <a:schemeClr val="accent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914400" y="1828800"/>
            <a:ext cx="7086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304800" y="1905000"/>
            <a:ext cx="8534400" cy="5794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u="sng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Unlimited</a:t>
            </a:r>
            <a:r>
              <a:rPr lang="en-US" sz="32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right to appoint property </a:t>
            </a:r>
            <a:r>
              <a:rPr lang="en-US" sz="32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to:</a:t>
            </a:r>
            <a:endParaRPr lang="en-US" sz="320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57200"/>
            <a:ext cx="7772400" cy="685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>
              <a:buClr>
                <a:schemeClr val="bg2"/>
              </a:buClr>
              <a:buSzPct val="90000"/>
              <a:buFont typeface="Wingdings" pitchFamily="2" charset="2"/>
              <a:buNone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Terminology Example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295400"/>
            <a:ext cx="8458200" cy="4267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None/>
            </a:pPr>
            <a:r>
              <a:rPr lang="en-US" sz="22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Sal places his apartment building in trust under following terms: 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2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Trust income to Sal’s wife, Tina, for life.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2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Tina is also given power to appoint the property at her death to 	Sal and Tina’s children living at Tina’s death.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2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Sal is the </a:t>
            </a:r>
            <a:r>
              <a:rPr lang="en-US" sz="2200" b="0" u="sng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donor</a:t>
            </a:r>
            <a:r>
              <a:rPr lang="en-US" sz="22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of the power;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2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Tina is the </a:t>
            </a:r>
            <a:r>
              <a:rPr lang="en-US" sz="2200" b="0" u="sng" dirty="0" err="1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donee</a:t>
            </a:r>
            <a:r>
              <a:rPr lang="en-US" sz="22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; 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2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children are the </a:t>
            </a:r>
            <a:r>
              <a:rPr lang="en-US" sz="2200" b="0" u="sng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appointees</a:t>
            </a:r>
            <a:r>
              <a:rPr lang="en-US" sz="22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2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If Tina designates in her will which children receive the 	property, the power is </a:t>
            </a:r>
            <a:r>
              <a:rPr lang="en-US" sz="2200" b="0" u="sng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exercised</a:t>
            </a:r>
            <a:r>
              <a:rPr lang="en-US" sz="22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at her death. 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2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If Tina fails to exercise her power, the power will </a:t>
            </a:r>
            <a:r>
              <a:rPr lang="en-US" sz="2200" b="0" u="sng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lapse</a:t>
            </a:r>
            <a:r>
              <a:rPr lang="en-US" sz="22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and the 	property will pass to Sal’s heirs at law.</a:t>
            </a:r>
          </a:p>
          <a:p>
            <a:pPr>
              <a:buClr>
                <a:schemeClr val="bg2"/>
              </a:buClr>
              <a:buSzPct val="90000"/>
              <a:buFont typeface="Wingdings" pitchFamily="2" charset="2"/>
              <a:buNone/>
            </a:pPr>
            <a:endParaRPr lang="en-US" sz="2400" b="0" u="sng" dirty="0" smtClean="0">
              <a:solidFill>
                <a:schemeClr val="bg2"/>
              </a:solidFill>
            </a:endParaRPr>
          </a:p>
          <a:p>
            <a:pPr>
              <a:buClr>
                <a:schemeClr val="bg2"/>
              </a:buClr>
              <a:buSzPct val="90000"/>
              <a:buFont typeface="Wingdings" pitchFamily="2" charset="2"/>
              <a:buNone/>
            </a:pPr>
            <a:endParaRPr lang="en-US" sz="2400" dirty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6085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57200"/>
            <a:ext cx="8001000" cy="6096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3600" i="0" dirty="0">
                <a:solidFill>
                  <a:schemeClr val="bg2"/>
                </a:solidFill>
                <a:latin typeface="Tahoma" pitchFamily="34" charset="0"/>
              </a:rPr>
              <a:t>Special Power of Appointment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1676400" y="2514600"/>
            <a:ext cx="4191000" cy="276225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sz="3600" b="0" dirty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Self</a:t>
            </a:r>
            <a:br>
              <a:rPr lang="en-US" sz="3600" b="0" dirty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500" b="0" dirty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sz="3600" b="0" dirty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Creditors</a:t>
            </a:r>
            <a:r>
              <a:rPr lang="en-US" sz="36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sz="36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5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sz="5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500" b="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sz="3600" b="0" dirty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Estate</a:t>
            </a:r>
            <a:r>
              <a:rPr lang="en-US" sz="36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sz="36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800" b="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sz="3600" b="0" dirty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Estate Creditors</a:t>
            </a:r>
            <a:endParaRPr lang="en-US" sz="3200" b="0" dirty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914400" y="4724400"/>
            <a:ext cx="381000" cy="381000"/>
          </a:xfrm>
          <a:prstGeom prst="rect">
            <a:avLst/>
          </a:prstGeom>
          <a:noFill/>
          <a:ln w="5715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914400" y="2540000"/>
            <a:ext cx="381000" cy="381000"/>
          </a:xfrm>
          <a:prstGeom prst="rect">
            <a:avLst/>
          </a:prstGeom>
          <a:noFill/>
          <a:ln w="5715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914400" y="3251200"/>
            <a:ext cx="381000" cy="381000"/>
          </a:xfrm>
          <a:prstGeom prst="rect">
            <a:avLst/>
          </a:prstGeom>
          <a:noFill/>
          <a:ln w="5715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914400" y="3962400"/>
            <a:ext cx="381000" cy="381000"/>
          </a:xfrm>
          <a:prstGeom prst="rect">
            <a:avLst/>
          </a:prstGeom>
          <a:noFill/>
          <a:ln w="5715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30" name="Text Box 10"/>
          <p:cNvSpPr txBox="1">
            <a:spLocks noChangeArrowheads="1"/>
          </p:cNvSpPr>
          <p:nvPr/>
        </p:nvSpPr>
        <p:spPr bwMode="auto">
          <a:xfrm>
            <a:off x="762000" y="4495800"/>
            <a:ext cx="762000" cy="8239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 b="1">
                <a:solidFill>
                  <a:srgbClr val="FC0128"/>
                </a:solidFill>
                <a:sym typeface="Wingdings 2" pitchFamily="18" charset="2"/>
              </a:rPr>
              <a:t></a:t>
            </a:r>
            <a:endParaRPr lang="en-US" sz="4800" b="1">
              <a:solidFill>
                <a:srgbClr val="FC0128"/>
              </a:solidFill>
            </a:endParaRPr>
          </a:p>
        </p:txBody>
      </p:sp>
      <p:sp>
        <p:nvSpPr>
          <p:cNvPr id="30731" name="Text Box 11"/>
          <p:cNvSpPr txBox="1">
            <a:spLocks noChangeArrowheads="1"/>
          </p:cNvSpPr>
          <p:nvPr/>
        </p:nvSpPr>
        <p:spPr bwMode="auto">
          <a:xfrm>
            <a:off x="838200" y="2300288"/>
            <a:ext cx="762000" cy="8239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 b="1" dirty="0">
                <a:solidFill>
                  <a:srgbClr val="FC0128"/>
                </a:solidFill>
                <a:sym typeface="Wingdings 2" pitchFamily="18" charset="2"/>
              </a:rPr>
              <a:t></a:t>
            </a:r>
            <a:endParaRPr lang="en-US" sz="4800" b="1" dirty="0">
              <a:solidFill>
                <a:srgbClr val="FC0128"/>
              </a:solidFill>
            </a:endParaRPr>
          </a:p>
        </p:txBody>
      </p:sp>
      <p:sp>
        <p:nvSpPr>
          <p:cNvPr id="30732" name="Text Box 12"/>
          <p:cNvSpPr txBox="1">
            <a:spLocks noChangeArrowheads="1"/>
          </p:cNvSpPr>
          <p:nvPr/>
        </p:nvSpPr>
        <p:spPr bwMode="auto">
          <a:xfrm>
            <a:off x="838200" y="3048000"/>
            <a:ext cx="762000" cy="8239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 b="1">
                <a:solidFill>
                  <a:srgbClr val="FC0128"/>
                </a:solidFill>
                <a:sym typeface="Wingdings 2" pitchFamily="18" charset="2"/>
              </a:rPr>
              <a:t></a:t>
            </a:r>
            <a:endParaRPr lang="en-US" sz="4800" b="1">
              <a:solidFill>
                <a:srgbClr val="FC0128"/>
              </a:solidFill>
            </a:endParaRPr>
          </a:p>
        </p:txBody>
      </p:sp>
      <p:sp>
        <p:nvSpPr>
          <p:cNvPr id="30733" name="Text Box 13"/>
          <p:cNvSpPr txBox="1">
            <a:spLocks noChangeArrowheads="1"/>
          </p:cNvSpPr>
          <p:nvPr/>
        </p:nvSpPr>
        <p:spPr bwMode="auto">
          <a:xfrm>
            <a:off x="838200" y="3748088"/>
            <a:ext cx="762000" cy="8239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 b="1" dirty="0">
                <a:solidFill>
                  <a:srgbClr val="FC0128"/>
                </a:solidFill>
                <a:sym typeface="Wingdings 2" pitchFamily="18" charset="2"/>
              </a:rPr>
              <a:t></a:t>
            </a:r>
            <a:endParaRPr lang="en-US" sz="4800" b="1" dirty="0">
              <a:solidFill>
                <a:srgbClr val="FC0128"/>
              </a:solidFill>
            </a:endParaRPr>
          </a:p>
        </p:txBody>
      </p:sp>
      <p:sp>
        <p:nvSpPr>
          <p:cNvPr id="30735" name="Text Box 15"/>
          <p:cNvSpPr txBox="1">
            <a:spLocks noChangeArrowheads="1"/>
          </p:cNvSpPr>
          <p:nvPr/>
        </p:nvSpPr>
        <p:spPr bwMode="auto">
          <a:xfrm>
            <a:off x="838200" y="1371600"/>
            <a:ext cx="2362200" cy="7016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4000" dirty="0">
                <a:solidFill>
                  <a:srgbClr val="FC012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NOT TO: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304800" y="2209800"/>
            <a:ext cx="8686800" cy="160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marL="517525" indent="-517525">
              <a:tabLst>
                <a:tab pos="517525" algn="l"/>
              </a:tabLst>
            </a:pPr>
            <a:r>
              <a:rPr lang="en-US" sz="2800" dirty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sym typeface="Wingdings 3" pitchFamily="18" charset="2"/>
              </a:rPr>
              <a:t> </a:t>
            </a:r>
            <a:r>
              <a:rPr lang="en-US" sz="2800" b="1" dirty="0">
                <a:solidFill>
                  <a:schemeClr val="bg2"/>
                </a:solidFill>
                <a:latin typeface="Tahoma" pitchFamily="34" charset="0"/>
                <a:sym typeface="Wingdings 3" pitchFamily="18" charset="2"/>
              </a:rPr>
              <a:t>Chapter 6</a:t>
            </a:r>
          </a:p>
          <a:p>
            <a:pPr marL="517525" indent="-517525">
              <a:tabLst>
                <a:tab pos="517525" algn="l"/>
              </a:tabLst>
            </a:pPr>
            <a:endParaRPr lang="en-US" sz="2800" b="1" dirty="0">
              <a:solidFill>
                <a:schemeClr val="bg1"/>
              </a:solidFill>
              <a:latin typeface="Tahoma" pitchFamily="34" charset="0"/>
              <a:sym typeface="Wingdings 3" pitchFamily="18" charset="2"/>
            </a:endParaRPr>
          </a:p>
          <a:p>
            <a:pPr marL="517525" indent="-517525" algn="ctr">
              <a:tabLst>
                <a:tab pos="517525" algn="l"/>
              </a:tabLst>
            </a:pPr>
            <a:r>
              <a:rPr lang="en-US" sz="3600" b="1" dirty="0">
                <a:solidFill>
                  <a:schemeClr val="bg2"/>
                </a:solidFill>
                <a:latin typeface="Tahoma" pitchFamily="34" charset="0"/>
                <a:sym typeface="Wingdings 3" pitchFamily="18" charset="2"/>
              </a:rPr>
              <a:t>Lifetime Transfers by Gift—</a:t>
            </a:r>
            <a:br>
              <a:rPr lang="en-US" sz="3600" b="1" dirty="0">
                <a:solidFill>
                  <a:schemeClr val="bg2"/>
                </a:solidFill>
                <a:latin typeface="Tahoma" pitchFamily="34" charset="0"/>
                <a:sym typeface="Wingdings 3" pitchFamily="18" charset="2"/>
              </a:rPr>
            </a:br>
            <a:r>
              <a:rPr lang="en-US" sz="3600" b="1" dirty="0">
                <a:solidFill>
                  <a:schemeClr val="bg2"/>
                </a:solidFill>
                <a:latin typeface="Tahoma" pitchFamily="34" charset="0"/>
                <a:sym typeface="Wingdings 3" pitchFamily="18" charset="2"/>
              </a:rPr>
              <a:t>An Overview</a:t>
            </a:r>
            <a:endParaRPr lang="en-US" sz="3200" b="1" dirty="0">
              <a:solidFill>
                <a:schemeClr val="bg2"/>
              </a:solidFill>
              <a:latin typeface="Tahoma" pitchFamily="34" charset="0"/>
              <a:sym typeface="Wingdings 3" pitchFamily="18" charset="2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57200"/>
            <a:ext cx="8382000" cy="6096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3600" i="0" dirty="0">
                <a:solidFill>
                  <a:schemeClr val="bg2"/>
                </a:solidFill>
                <a:latin typeface="Tahoma" pitchFamily="34" charset="0"/>
              </a:rPr>
              <a:t>Nontax Benefits of Lifetime Gifting</a:t>
            </a:r>
            <a:endParaRPr lang="en-US" sz="3600" dirty="0">
              <a:solidFill>
                <a:schemeClr val="bg2"/>
              </a:solidFill>
              <a:latin typeface="Tahoma" pitchFamily="34" charset="0"/>
            </a:endParaRP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95400"/>
            <a:ext cx="8229600" cy="45720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marL="114300" indent="0">
              <a:spcBef>
                <a:spcPts val="0"/>
              </a:spcBef>
              <a:buClr>
                <a:schemeClr val="bg2"/>
              </a:buClr>
              <a:buSzPct val="90000"/>
              <a:buNone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 Privacy</a:t>
            </a: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1200" b="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14300" indent="0">
              <a:spcBef>
                <a:spcPts val="0"/>
              </a:spcBef>
              <a:buClr>
                <a:schemeClr val="bg2"/>
              </a:buClr>
              <a:buSzPct val="90000"/>
              <a:buNone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 Probate </a:t>
            </a: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&amp; estate administration costs </a:t>
            </a: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reduced</a:t>
            </a: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1200" b="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14300" indent="0">
              <a:spcBef>
                <a:spcPts val="0"/>
              </a:spcBef>
              <a:buClr>
                <a:schemeClr val="bg2"/>
              </a:buClr>
              <a:buSzPct val="90000"/>
              <a:buNone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 Lien-free </a:t>
            </a: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property </a:t>
            </a: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avoids </a:t>
            </a: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creditor claims</a:t>
            </a:r>
            <a:b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1200" b="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14300" indent="0">
              <a:spcBef>
                <a:spcPts val="0"/>
              </a:spcBef>
              <a:buClr>
                <a:schemeClr val="bg2"/>
              </a:buClr>
              <a:buSzPct val="90000"/>
              <a:buNone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 Enjoyment </a:t>
            </a: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of </a:t>
            </a:r>
            <a:r>
              <a:rPr lang="en-US" b="0" dirty="0" err="1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donee’s</a:t>
            </a: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ownership and </a:t>
            </a: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use</a:t>
            </a:r>
          </a:p>
          <a:p>
            <a:pPr marL="114300" indent="0">
              <a:spcBef>
                <a:spcPts val="0"/>
              </a:spcBef>
              <a:buClr>
                <a:schemeClr val="bg2"/>
              </a:buClr>
              <a:buSzPct val="90000"/>
              <a:buNone/>
            </a:pPr>
            <a:endParaRPr lang="en-US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spcBef>
                <a:spcPts val="0"/>
              </a:spcBef>
              <a:buClr>
                <a:schemeClr val="bg2"/>
              </a:buClr>
              <a:buSzPct val="90000"/>
              <a:buNone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-  Observe </a:t>
            </a:r>
            <a:r>
              <a:rPr lang="en-US" b="0" dirty="0" err="1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donee’s</a:t>
            </a: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management of </a:t>
            </a: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property</a:t>
            </a:r>
          </a:p>
          <a:p>
            <a:pPr marL="0" indent="0">
              <a:spcBef>
                <a:spcPts val="0"/>
              </a:spcBef>
              <a:buClr>
                <a:schemeClr val="bg2"/>
              </a:buClr>
              <a:buSzPct val="90000"/>
              <a:buNone/>
            </a:pPr>
            <a:endParaRPr lang="en-US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spcBef>
                <a:spcPts val="0"/>
              </a:spcBef>
              <a:buClr>
                <a:schemeClr val="bg2"/>
              </a:buClr>
              <a:buSzPct val="90000"/>
              <a:buNone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-  Provide </a:t>
            </a: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for </a:t>
            </a:r>
            <a:r>
              <a:rPr lang="en-US" b="0" dirty="0" err="1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donee’s</a:t>
            </a: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education, support, and </a:t>
            </a: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financial </a:t>
            </a: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well-being</a:t>
            </a:r>
          </a:p>
          <a:p>
            <a:pPr marL="114300" indent="0">
              <a:spcBef>
                <a:spcPts val="0"/>
              </a:spcBef>
              <a:buClr>
                <a:schemeClr val="bg2"/>
              </a:buClr>
              <a:buSzPct val="90000"/>
              <a:buNone/>
            </a:pPr>
            <a:endParaRPr lang="en-US" b="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381000" y="381000"/>
            <a:ext cx="8534400" cy="76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r>
              <a:rPr lang="en-US" sz="3600" b="1" dirty="0">
                <a:solidFill>
                  <a:schemeClr val="bg2"/>
                </a:solidFill>
                <a:latin typeface="Tahoma" pitchFamily="34" charset="0"/>
              </a:rPr>
              <a:t>Is the Transfer a Taxable Gift?</a:t>
            </a:r>
          </a:p>
        </p:txBody>
      </p:sp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609600" y="1752600"/>
            <a:ext cx="7239000" cy="990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/>
          <a:lstStyle/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Monotype Sorts" pitchFamily="2" charset="2"/>
              <a:buNone/>
            </a:pPr>
            <a:r>
              <a:rPr lang="en-US" sz="3200" dirty="0">
                <a:solidFill>
                  <a:schemeClr val="bg2"/>
                </a:solidFill>
                <a:latin typeface="Tahoma" pitchFamily="34" charset="0"/>
              </a:rPr>
              <a:t>F</a:t>
            </a:r>
            <a:r>
              <a:rPr lang="en-US" sz="3200" dirty="0" smtClean="0">
                <a:solidFill>
                  <a:schemeClr val="bg2"/>
                </a:solidFill>
                <a:latin typeface="Tahoma" pitchFamily="34" charset="0"/>
              </a:rPr>
              <a:t>actors </a:t>
            </a:r>
            <a:r>
              <a:rPr lang="en-US" sz="3200" dirty="0">
                <a:solidFill>
                  <a:schemeClr val="bg2"/>
                </a:solidFill>
                <a:latin typeface="Tahoma" pitchFamily="34" charset="0"/>
              </a:rPr>
              <a:t>used to make this determination include:</a:t>
            </a:r>
          </a:p>
        </p:txBody>
      </p:sp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609600" y="2905125"/>
            <a:ext cx="7467600" cy="30716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lvl="1" indent="292100"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28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Whether: </a:t>
            </a:r>
            <a: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120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257300" lvl="2" indent="-342900">
              <a:spcBef>
                <a:spcPct val="20000"/>
              </a:spcBef>
              <a:buSzPct val="66000"/>
              <a:buFont typeface="Wingdings 3" pitchFamily="18" charset="2"/>
              <a:buChar char=""/>
            </a:pPr>
            <a:r>
              <a:rPr lang="en-US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donor and </a:t>
            </a:r>
            <a:r>
              <a:rPr lang="en-US" dirty="0" err="1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donee</a:t>
            </a:r>
            <a:r>
              <a:rPr lang="en-US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were respectively </a:t>
            </a:r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competent </a:t>
            </a:r>
            <a:r>
              <a:rPr lang="en-US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to make and accept a gift</a:t>
            </a:r>
            <a:br>
              <a:rPr lang="en-US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120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257300" lvl="2" indent="-342900">
              <a:spcBef>
                <a:spcPct val="20000"/>
              </a:spcBef>
              <a:buSzPct val="66000"/>
              <a:buFont typeface="Wingdings 3" pitchFamily="18" charset="2"/>
              <a:buChar char=""/>
            </a:pPr>
            <a:r>
              <a:rPr lang="en-US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donor </a:t>
            </a:r>
            <a:r>
              <a:rPr lang="en-US" u="sng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fully</a:t>
            </a:r>
            <a:r>
              <a:rPr lang="en-US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gave up all ownership and </a:t>
            </a:r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control </a:t>
            </a:r>
            <a:r>
              <a:rPr lang="en-US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of the property</a:t>
            </a: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ct val="50000"/>
              </a:spcBef>
            </a:pPr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381000" y="457200"/>
            <a:ext cx="8001000" cy="838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r>
              <a:rPr lang="en-US" sz="3600" b="1" dirty="0">
                <a:solidFill>
                  <a:schemeClr val="bg2"/>
                </a:solidFill>
                <a:latin typeface="Tahoma" pitchFamily="34" charset="0"/>
              </a:rPr>
              <a:t>Is the Transfer a Taxable Gift?</a:t>
            </a:r>
          </a:p>
          <a:p>
            <a:r>
              <a:rPr lang="en-US" sz="1600" b="1" dirty="0">
                <a:solidFill>
                  <a:schemeClr val="bg2"/>
                </a:solidFill>
                <a:latin typeface="Tahoma" pitchFamily="34" charset="0"/>
              </a:rPr>
              <a:t>(continued)</a:t>
            </a: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381000" y="2362200"/>
            <a:ext cx="8153400" cy="3581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/>
          <a:lstStyle/>
          <a:p>
            <a:pPr marL="742950" lvl="1" indent="-285750"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Whether </a:t>
            </a:r>
            <a:endParaRPr lang="en-US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143000" lvl="2" indent="-228600">
              <a:spcBef>
                <a:spcPct val="20000"/>
              </a:spcBef>
              <a:buSzPct val="65000"/>
              <a:buFont typeface="Wingdings 3" pitchFamily="18" charset="2"/>
              <a:buChar char=""/>
            </a:pPr>
            <a:r>
              <a:rPr lang="en-US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property was transferred for less than its value in </a:t>
            </a:r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money </a:t>
            </a:r>
            <a:r>
              <a:rPr lang="en-US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or money’s worth</a:t>
            </a:r>
            <a:br>
              <a:rPr lang="en-US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120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143000" lvl="2" indent="-228600">
              <a:spcBef>
                <a:spcPct val="20000"/>
              </a:spcBef>
              <a:buSzPct val="65000"/>
              <a:buFont typeface="Wingdings 3" pitchFamily="18" charset="2"/>
              <a:buChar char=""/>
            </a:pPr>
            <a:r>
              <a:rPr lang="en-US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property value </a:t>
            </a:r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exceeded </a:t>
            </a:r>
            <a:r>
              <a:rPr lang="en-US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federal annual exclusion </a:t>
            </a:r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amount </a:t>
            </a:r>
            <a:r>
              <a:rPr lang="en-US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120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143000" lvl="2" indent="-228600">
              <a:spcBef>
                <a:spcPct val="20000"/>
              </a:spcBef>
              <a:buSzPct val="65000"/>
              <a:buFont typeface="Wingdings 3" pitchFamily="18" charset="2"/>
              <a:buChar char=""/>
            </a:pPr>
            <a:r>
              <a:rPr lang="en-US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delivery of the gift is made to </a:t>
            </a:r>
            <a:r>
              <a:rPr lang="en-US" dirty="0" err="1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donee</a:t>
            </a:r>
            <a:endParaRPr lang="en-US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57200"/>
            <a:ext cx="8382000" cy="60960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Types of Gifts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600200"/>
            <a:ext cx="8458200" cy="38862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indent="-228600"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Direct</a:t>
            </a:r>
          </a:p>
          <a:p>
            <a:pPr lvl="1" indent="-228600">
              <a:buClr>
                <a:schemeClr val="bg2"/>
              </a:buClr>
              <a:buSzPct val="90000"/>
              <a:buNone/>
            </a:pPr>
            <a:r>
              <a:rPr lang="en-US" sz="24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Transfers (outright or in trust) of cash</a:t>
            </a:r>
          </a:p>
          <a:p>
            <a:pPr lvl="1" indent="-228600">
              <a:buClr>
                <a:schemeClr val="bg2"/>
              </a:buClr>
              <a:buSzPct val="90000"/>
              <a:buNone/>
            </a:pPr>
            <a:r>
              <a:rPr lang="en-US" sz="24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Delivery of deed to real estate</a:t>
            </a:r>
          </a:p>
          <a:p>
            <a:pPr indent="-228600"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Indirect </a:t>
            </a:r>
          </a:p>
          <a:p>
            <a:pPr indent="-228600">
              <a:buClr>
                <a:schemeClr val="bg2"/>
              </a:buClr>
              <a:buSzPct val="90000"/>
              <a:buNone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Forgiveness of loans</a:t>
            </a:r>
          </a:p>
          <a:p>
            <a:pPr indent="-228600">
              <a:buClr>
                <a:schemeClr val="bg2"/>
              </a:buClr>
              <a:buSzPct val="90000"/>
              <a:buNone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  Payment of another’s rent/monthly expenses </a:t>
            </a:r>
          </a:p>
          <a:p>
            <a:pPr indent="-228600">
              <a:buClr>
                <a:schemeClr val="bg2"/>
              </a:buClr>
              <a:buSzPct val="90000"/>
              <a:buNone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  Transfers by/to corporations </a:t>
            </a:r>
            <a:r>
              <a:rPr lang="en-US" sz="20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(gifts to/from shareholders)</a:t>
            </a:r>
          </a:p>
          <a:p>
            <a:pPr indent="-228600">
              <a:buClr>
                <a:schemeClr val="bg2"/>
              </a:buClr>
              <a:buSzPct val="90000"/>
              <a:buNone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  Life insurance </a:t>
            </a:r>
            <a:r>
              <a:rPr lang="en-US" sz="20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(transfers, purchases, premium payments)</a:t>
            </a:r>
          </a:p>
        </p:txBody>
      </p:sp>
    </p:spTree>
    <p:extLst>
      <p:ext uri="{BB962C8B-B14F-4D97-AF65-F5344CB8AC3E}">
        <p14:creationId xmlns:p14="http://schemas.microsoft.com/office/powerpoint/2010/main" val="202151228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57200"/>
            <a:ext cx="8458200" cy="6096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3600" i="0" dirty="0">
                <a:solidFill>
                  <a:schemeClr val="bg2"/>
                </a:solidFill>
                <a:latin typeface="Tahoma" pitchFamily="34" charset="0"/>
              </a:rPr>
              <a:t>What’s </a:t>
            </a:r>
            <a:r>
              <a:rPr lang="en-US" sz="3600" i="0" u="sng" dirty="0">
                <a:solidFill>
                  <a:schemeClr val="bg2"/>
                </a:solidFill>
                <a:latin typeface="Tahoma" pitchFamily="34" charset="0"/>
              </a:rPr>
              <a:t>Not</a:t>
            </a:r>
            <a:r>
              <a:rPr lang="en-US" sz="3600" i="0" dirty="0">
                <a:solidFill>
                  <a:schemeClr val="bg2"/>
                </a:solidFill>
                <a:latin typeface="Tahoma" pitchFamily="34" charset="0"/>
              </a:rPr>
              <a:t> a Taxable Gift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828800"/>
            <a:ext cx="8153400" cy="40386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0"/>
              </a:spcBef>
              <a:buClr>
                <a:schemeClr val="bg2"/>
              </a:buClr>
              <a:buSzPct val="90000"/>
              <a:buNone/>
            </a:pPr>
            <a:r>
              <a:rPr lang="en-US" sz="26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</a:t>
            </a:r>
            <a:r>
              <a:rPr lang="en-US" sz="26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Transferor </a:t>
            </a:r>
            <a:r>
              <a:rPr lang="en-US" sz="26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receives consideration equal to </a:t>
            </a:r>
            <a:r>
              <a:rPr lang="en-US" sz="26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	transferred </a:t>
            </a:r>
            <a:r>
              <a:rPr lang="en-US" sz="26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property’s </a:t>
            </a:r>
            <a:r>
              <a:rPr lang="en-US" sz="26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value</a:t>
            </a:r>
            <a:r>
              <a:rPr lang="en-US" sz="26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sz="26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26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</a:t>
            </a:r>
            <a:r>
              <a:rPr lang="en-US" sz="26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Transfers </a:t>
            </a:r>
            <a:r>
              <a:rPr lang="en-US" sz="26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made due to court orders</a:t>
            </a:r>
            <a:br>
              <a:rPr lang="en-US" sz="26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26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</a:t>
            </a:r>
            <a:r>
              <a:rPr lang="en-US" sz="26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Transfers </a:t>
            </a:r>
            <a:r>
              <a:rPr lang="en-US" sz="26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made due to dispute compromises</a:t>
            </a:r>
            <a:br>
              <a:rPr lang="en-US" sz="26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26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</a:t>
            </a:r>
            <a:r>
              <a:rPr lang="en-US" sz="26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Promises </a:t>
            </a:r>
            <a:r>
              <a:rPr lang="en-US" sz="26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to </a:t>
            </a:r>
            <a:r>
              <a:rPr lang="en-US" sz="26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gift</a:t>
            </a:r>
          </a:p>
          <a:p>
            <a:pPr marL="0" indent="0">
              <a:spcBef>
                <a:spcPts val="600"/>
              </a:spcBef>
              <a:buClr>
                <a:schemeClr val="bg2"/>
              </a:buClr>
              <a:buSzPct val="90000"/>
              <a:buNone/>
            </a:pPr>
            <a:r>
              <a:rPr lang="en-US" sz="26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</a:t>
            </a:r>
            <a:r>
              <a:rPr lang="en-US" sz="26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Gratuitous </a:t>
            </a:r>
            <a:r>
              <a:rPr lang="en-US" sz="26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services</a:t>
            </a:r>
            <a:br>
              <a:rPr lang="en-US" sz="26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26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</a:t>
            </a:r>
            <a:r>
              <a:rPr lang="en-US" sz="26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Qualified </a:t>
            </a:r>
            <a:r>
              <a:rPr lang="en-US" sz="26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disclaimed property</a:t>
            </a:r>
            <a:br>
              <a:rPr lang="en-US" sz="26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26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</a:t>
            </a:r>
            <a:r>
              <a:rPr lang="en-US" sz="26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Transfers </a:t>
            </a:r>
            <a:r>
              <a:rPr lang="en-US" sz="26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 ordinary course of business</a:t>
            </a:r>
            <a:br>
              <a:rPr lang="en-US" sz="26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26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</a:t>
            </a:r>
            <a:r>
              <a:rPr lang="en-US" sz="26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Transfers </a:t>
            </a:r>
            <a:r>
              <a:rPr lang="en-US" sz="26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within the annual exclusion amount</a:t>
            </a:r>
          </a:p>
          <a:p>
            <a:pPr marL="0" indent="0">
              <a:spcBef>
                <a:spcPts val="600"/>
              </a:spcBef>
              <a:buClr>
                <a:schemeClr val="bg2"/>
              </a:buClr>
              <a:buSzPct val="90000"/>
              <a:buNone/>
            </a:pPr>
            <a:endParaRPr lang="en-US" sz="2400" b="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04800"/>
            <a:ext cx="8610600" cy="8382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3600" i="0" dirty="0">
                <a:solidFill>
                  <a:schemeClr val="bg2"/>
                </a:solidFill>
                <a:latin typeface="Tahoma" pitchFamily="34" charset="0"/>
              </a:rPr>
              <a:t>Qualified Disclaimer Requirements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8839200" cy="46482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buFont typeface="Wingdings" pitchFamily="2" charset="2"/>
              <a:buChar char="§"/>
            </a:pPr>
            <a:endParaRPr lang="en-US" dirty="0"/>
          </a:p>
          <a:p>
            <a:pPr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 err="1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Disclaimant’s</a:t>
            </a: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refusal to accept </a:t>
            </a: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property </a:t>
            </a:r>
          </a:p>
          <a:p>
            <a:pPr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Refusal in writing </a:t>
            </a:r>
          </a:p>
          <a:p>
            <a:pPr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No acceptance of benefits by </a:t>
            </a:r>
            <a:r>
              <a:rPr lang="en-US" b="0" dirty="0" err="1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disclaimant</a:t>
            </a: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No direction of gift by </a:t>
            </a:r>
            <a:r>
              <a:rPr lang="en-US" b="0" dirty="0" err="1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disclaimant</a:t>
            </a:r>
            <a:endParaRPr lang="en-US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Transferor’s </a:t>
            </a: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timely receipt of </a:t>
            </a: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refusal within 9 months</a:t>
            </a:r>
            <a:endParaRPr lang="en-US" b="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314450" lvl="2" indent="-342900">
              <a:buClr>
                <a:schemeClr val="bg2"/>
              </a:buClr>
              <a:buSzPct val="54000"/>
            </a:pPr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creation </a:t>
            </a:r>
            <a:r>
              <a:rPr lang="en-US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of interest</a:t>
            </a:r>
          </a:p>
          <a:p>
            <a:pPr marL="1314450" lvl="2" indent="-342900">
              <a:buClr>
                <a:schemeClr val="bg2"/>
              </a:buClr>
              <a:buSzPct val="54000"/>
            </a:pPr>
            <a:r>
              <a:rPr lang="en-US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donor’s death</a:t>
            </a:r>
          </a:p>
          <a:p>
            <a:pPr marL="1314450" lvl="2" indent="-342900">
              <a:buClr>
                <a:schemeClr val="bg2"/>
              </a:buClr>
              <a:buSzPct val="54000"/>
            </a:pPr>
            <a:r>
              <a:rPr lang="en-US" dirty="0" err="1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disclaimant</a:t>
            </a:r>
            <a:r>
              <a:rPr lang="en-US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attaining age 21</a:t>
            </a:r>
          </a:p>
          <a:p>
            <a:pPr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90000"/>
              <a:buNone/>
            </a:pPr>
            <a:r>
              <a:rPr lang="en-US" dirty="0">
                <a:solidFill>
                  <a:schemeClr val="bg2"/>
                </a:solidFill>
              </a:rPr>
              <a:t/>
            </a:r>
            <a:br>
              <a:rPr lang="en-US" dirty="0">
                <a:solidFill>
                  <a:schemeClr val="bg2"/>
                </a:solidFill>
              </a:rPr>
            </a:br>
            <a:endParaRPr lang="en-US" sz="1200" dirty="0">
              <a:solidFill>
                <a:schemeClr val="bg2"/>
              </a:solidFill>
            </a:endParaRPr>
          </a:p>
          <a:p>
            <a:pPr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90000"/>
              <a:buFont typeface="Wingdings" pitchFamily="2" charset="2"/>
              <a:buChar char="§"/>
            </a:pPr>
            <a:endParaRPr lang="en-US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1026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133600"/>
            <a:ext cx="7086600" cy="37338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Certain transfers between spouses 	pursuant to divorce</a:t>
            </a: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Transfers to providers of educational      	or medical services</a:t>
            </a: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Transfers to political organizations</a:t>
            </a: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Incomplete gifts</a:t>
            </a:r>
          </a:p>
        </p:txBody>
      </p:sp>
      <p:sp>
        <p:nvSpPr>
          <p:cNvPr id="64515" name="Rectangle 1027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81000"/>
            <a:ext cx="8382000" cy="9144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3600" i="0" dirty="0">
                <a:solidFill>
                  <a:schemeClr val="bg2"/>
                </a:solidFill>
                <a:latin typeface="Tahoma" pitchFamily="34" charset="0"/>
              </a:rPr>
              <a:t>What’s </a:t>
            </a:r>
            <a:r>
              <a:rPr lang="en-US" sz="3600" i="0" u="sng" dirty="0">
                <a:solidFill>
                  <a:schemeClr val="bg2"/>
                </a:solidFill>
                <a:latin typeface="Tahoma" pitchFamily="34" charset="0"/>
              </a:rPr>
              <a:t>Not</a:t>
            </a:r>
            <a:r>
              <a:rPr lang="en-US" sz="3600" i="0" dirty="0">
                <a:solidFill>
                  <a:schemeClr val="bg2"/>
                </a:solidFill>
                <a:latin typeface="Tahoma" pitchFamily="34" charset="0"/>
              </a:rPr>
              <a:t> a Taxable </a:t>
            </a: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Gift </a:t>
            </a:r>
            <a:r>
              <a:rPr lang="en-US" sz="1600" i="0" dirty="0" smtClean="0">
                <a:solidFill>
                  <a:schemeClr val="bg2"/>
                </a:solidFill>
                <a:latin typeface="Tahoma" pitchFamily="34" charset="0"/>
              </a:rPr>
              <a:t>(</a:t>
            </a:r>
            <a:r>
              <a:rPr lang="en-US" sz="1600" i="0" dirty="0">
                <a:solidFill>
                  <a:schemeClr val="bg2"/>
                </a:solidFill>
                <a:latin typeface="Tahoma" pitchFamily="34" charset="0"/>
              </a:rPr>
              <a:t>continued)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609600"/>
            <a:ext cx="7772400" cy="5334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Exempt Gifts - </a:t>
            </a:r>
            <a:r>
              <a:rPr lang="en-US" sz="3200" i="0" dirty="0" smtClean="0">
                <a:solidFill>
                  <a:schemeClr val="bg2"/>
                </a:solidFill>
                <a:latin typeface="Tahoma" pitchFamily="34" charset="0"/>
              </a:rPr>
              <a:t>Summary</a:t>
            </a:r>
            <a:endParaRPr lang="en-US" sz="3200" i="0" dirty="0">
              <a:solidFill>
                <a:schemeClr val="bg2"/>
              </a:solidFill>
              <a:latin typeface="Tahoma" pitchFamily="34" charset="0"/>
            </a:endParaRP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438400"/>
            <a:ext cx="7772400" cy="25908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Qualified Disclaimer</a:t>
            </a: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Educational Tuition</a:t>
            </a: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Medical Care</a:t>
            </a: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Political Organization Contributions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381000"/>
            <a:ext cx="8686800" cy="144780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Incomplete Transfers-Problem Areas </a:t>
            </a:r>
            <a:b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</a:br>
            <a:endParaRPr lang="en-US" sz="1600" i="0" dirty="0" smtClean="0">
              <a:solidFill>
                <a:schemeClr val="bg2"/>
              </a:solidFill>
              <a:latin typeface="Tahoma" pitchFamily="34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2286000"/>
            <a:ext cx="6019800" cy="29718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marL="514350" indent="-514350">
              <a:buNone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1. Delivery situations</a:t>
            </a:r>
          </a:p>
          <a:p>
            <a:pPr marL="514350" indent="-514350">
              <a:buNone/>
            </a:pPr>
            <a:endParaRPr lang="en-US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buNone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2. Cancellation of notes</a:t>
            </a:r>
          </a:p>
          <a:p>
            <a:pPr marL="514350" indent="-514350">
              <a:buNone/>
            </a:pPr>
            <a:endParaRPr lang="en-US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buNone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3. Transfers to trusts</a:t>
            </a:r>
          </a:p>
          <a:p>
            <a:pPr>
              <a:buClr>
                <a:schemeClr val="bg2"/>
              </a:buClr>
              <a:buSzPct val="90000"/>
              <a:buNone/>
            </a:pPr>
            <a:endParaRPr lang="en-US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16280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76400"/>
            <a:ext cx="8686800" cy="43434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rgbClr val="00AE00"/>
              </a:buClr>
              <a:buSzPct val="90000"/>
              <a:buFont typeface="Wingdings" pitchFamily="2" charset="2"/>
              <a:buNone/>
            </a:pP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Incomplete delivery of the </a:t>
            </a: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property issues</a:t>
            </a:r>
            <a:endParaRPr lang="en-US" b="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685800" lvl="1" indent="-228600">
              <a:buClrTx/>
              <a:buSzPct val="90000"/>
              <a:buFont typeface="Wingdings" pitchFamily="2" charset="2"/>
              <a:buChar char="§"/>
            </a:pPr>
            <a:r>
              <a:rPr lang="en-US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Checks</a:t>
            </a:r>
            <a:br>
              <a:rPr lang="en-US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24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0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Wingdings 3" pitchFamily="18" charset="2"/>
              </a:rPr>
              <a:t></a:t>
            </a:r>
            <a:r>
              <a:rPr lang="en-US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must be paid/certified/accepted</a:t>
            </a:r>
            <a:br>
              <a:rPr lang="en-US" sz="24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120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685800" lvl="1" indent="-228600">
              <a:buClrTx/>
              <a:buSzPct val="90000"/>
              <a:buFont typeface="Wingdings" pitchFamily="2" charset="2"/>
              <a:buChar char="§"/>
            </a:pPr>
            <a:r>
              <a:rPr lang="en-US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Anticipation of imminent death</a:t>
            </a:r>
            <a:r>
              <a:rPr lang="en-US" sz="24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(</a:t>
            </a:r>
            <a:r>
              <a:rPr lang="en-US" sz="2400" dirty="0" err="1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causa</a:t>
            </a:r>
            <a:r>
              <a:rPr lang="en-US" sz="24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mortis?)</a:t>
            </a:r>
          </a:p>
          <a:p>
            <a:pPr marL="1085850" lvl="2">
              <a:buClrTx/>
              <a:buSzPct val="90000"/>
              <a:buFont typeface="Wingdings" pitchFamily="2" charset="2"/>
              <a:buChar char="§"/>
            </a:pPr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Expectation that gift will be returned</a:t>
            </a:r>
            <a:r>
              <a:rPr lang="en-US" sz="20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sz="20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80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685800" lvl="1" indent="-228600">
              <a:buClrTx/>
              <a:buSzPct val="90000"/>
              <a:buFont typeface="Wingdings" pitchFamily="2" charset="2"/>
              <a:buChar char="§"/>
            </a:pPr>
            <a:r>
              <a:rPr lang="en-US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Stock</a:t>
            </a:r>
          </a:p>
          <a:p>
            <a:pPr lvl="2">
              <a:buClrTx/>
              <a:buSzPct val="75000"/>
              <a:buFont typeface="Wingdings" pitchFamily="2" charset="2"/>
              <a:buNone/>
            </a:pPr>
            <a:r>
              <a:rPr lang="en-US" sz="1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Wingdings 3" pitchFamily="18" charset="2"/>
              </a:rPr>
              <a:t></a:t>
            </a:r>
            <a:r>
              <a:rPr lang="en-US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must be endorsed and delivered to </a:t>
            </a:r>
            <a:r>
              <a:rPr lang="en-US" dirty="0" err="1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donee</a:t>
            </a:r>
            <a:endParaRPr lang="en-US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2">
              <a:buClrTx/>
              <a:buSzPct val="75000"/>
              <a:buFont typeface="Wingdings" pitchFamily="2" charset="2"/>
              <a:buNone/>
            </a:pPr>
            <a:r>
              <a:rPr lang="en-US" sz="1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Wingdings 3" pitchFamily="18" charset="2"/>
              </a:rPr>
              <a:t></a:t>
            </a:r>
            <a:r>
              <a:rPr lang="en-US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or titled in </a:t>
            </a:r>
            <a:r>
              <a:rPr lang="en-US" dirty="0" err="1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donee’s</a:t>
            </a:r>
            <a:r>
              <a:rPr lang="en-US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name on corporate books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57200"/>
            <a:ext cx="8610600" cy="10668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3600" i="0" dirty="0">
                <a:solidFill>
                  <a:schemeClr val="bg2"/>
                </a:solidFill>
                <a:latin typeface="Tahoma" pitchFamily="34" charset="0"/>
              </a:rPr>
              <a:t>Incomplete Transfers </a:t>
            </a:r>
            <a:br>
              <a:rPr lang="en-US" sz="3600" i="0" dirty="0">
                <a:solidFill>
                  <a:schemeClr val="bg2"/>
                </a:solidFill>
                <a:latin typeface="Tahoma" pitchFamily="34" charset="0"/>
              </a:rPr>
            </a:br>
            <a:r>
              <a:rPr lang="en-US" sz="3600" i="0" dirty="0">
                <a:solidFill>
                  <a:schemeClr val="bg2"/>
                </a:solidFill>
                <a:latin typeface="Tahoma" pitchFamily="34" charset="0"/>
              </a:rPr>
              <a:t>for Gift Tax Purposes</a:t>
            </a:r>
            <a:endParaRPr lang="en-US" sz="1600" i="0" dirty="0">
              <a:solidFill>
                <a:schemeClr val="bg2"/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61950" y="2057400"/>
            <a:ext cx="8763000" cy="39624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marL="228600" lvl="1" indent="228600">
              <a:lnSpc>
                <a:spcPct val="90000"/>
              </a:lnSpc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US Government Bonds</a:t>
            </a:r>
          </a:p>
          <a:p>
            <a:pPr marL="1257300" lvl="2" indent="-342900">
              <a:lnSpc>
                <a:spcPct val="90000"/>
              </a:lnSpc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must </a:t>
            </a:r>
            <a:r>
              <a:rPr lang="en-US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meet federal registration requirements or else </a:t>
            </a:r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surrendered </a:t>
            </a:r>
            <a:r>
              <a:rPr lang="en-US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by </a:t>
            </a:r>
            <a:r>
              <a:rPr lang="en-US" dirty="0" err="1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donee</a:t>
            </a:r>
            <a:r>
              <a:rPr lang="en-US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for cash</a:t>
            </a:r>
          </a:p>
          <a:p>
            <a:pPr marL="228600" lvl="1" indent="228600">
              <a:lnSpc>
                <a:spcPct val="90000"/>
              </a:lnSpc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Joint Bank Accounts</a:t>
            </a:r>
            <a:endParaRPr lang="en-US" sz="240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257300" lvl="2" indent="-342900">
              <a:lnSpc>
                <a:spcPct val="90000"/>
              </a:lnSpc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incomplete gift until </a:t>
            </a:r>
            <a:r>
              <a:rPr lang="en-US" dirty="0" err="1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donee</a:t>
            </a:r>
            <a:r>
              <a:rPr lang="en-US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withdraws funds</a:t>
            </a:r>
          </a:p>
          <a:p>
            <a:pPr marL="1257300" lvl="2" indent="-342900">
              <a:lnSpc>
                <a:spcPct val="90000"/>
              </a:lnSpc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dirty="0" err="1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Totten</a:t>
            </a:r>
            <a:r>
              <a:rPr lang="en-US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Trusts/Pay-on-Death (POD) Accounts</a:t>
            </a:r>
          </a:p>
          <a:p>
            <a:pPr marL="228600" lvl="1" indent="228600">
              <a:lnSpc>
                <a:spcPct val="90000"/>
              </a:lnSpc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Deeds</a:t>
            </a:r>
          </a:p>
          <a:p>
            <a:pPr marL="1257300" lvl="2" indent="-342900">
              <a:lnSpc>
                <a:spcPct val="90000"/>
              </a:lnSpc>
              <a:buClrTx/>
              <a:buSzPct val="90000"/>
              <a:buFont typeface="Wingdings" pitchFamily="2" charset="2"/>
              <a:buChar char="§"/>
            </a:pPr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must </a:t>
            </a:r>
            <a:r>
              <a:rPr lang="en-US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be delivered to </a:t>
            </a:r>
            <a:r>
              <a:rPr lang="en-US" dirty="0" err="1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donee</a:t>
            </a:r>
            <a:r>
              <a:rPr lang="en-US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/recorded in </a:t>
            </a:r>
            <a:r>
              <a:rPr lang="en-US" dirty="0" err="1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donee’s</a:t>
            </a:r>
            <a:r>
              <a:rPr lang="en-US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name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228600"/>
            <a:ext cx="7239000" cy="14478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3600" i="0" dirty="0">
                <a:solidFill>
                  <a:schemeClr val="bg2"/>
                </a:solidFill>
                <a:latin typeface="Tahoma" pitchFamily="34" charset="0"/>
              </a:rPr>
              <a:t>Incomplete Transfers </a:t>
            </a:r>
            <a:br>
              <a:rPr lang="en-US" sz="3600" i="0" dirty="0">
                <a:solidFill>
                  <a:schemeClr val="bg2"/>
                </a:solidFill>
                <a:latin typeface="Tahoma" pitchFamily="34" charset="0"/>
              </a:rPr>
            </a:br>
            <a:r>
              <a:rPr lang="en-US" sz="3600" i="0" dirty="0">
                <a:solidFill>
                  <a:schemeClr val="bg2"/>
                </a:solidFill>
                <a:latin typeface="Tahoma" pitchFamily="34" charset="0"/>
              </a:rPr>
              <a:t>for Gift Tax </a:t>
            </a: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Purposes </a:t>
            </a:r>
            <a:r>
              <a:rPr lang="en-US" sz="1600" i="0" dirty="0" smtClean="0">
                <a:solidFill>
                  <a:schemeClr val="bg2"/>
                </a:solidFill>
                <a:latin typeface="Tahoma" pitchFamily="34" charset="0"/>
              </a:rPr>
              <a:t>(</a:t>
            </a:r>
            <a:r>
              <a:rPr lang="en-US" sz="1600" i="0" dirty="0">
                <a:solidFill>
                  <a:schemeClr val="bg2"/>
                </a:solidFill>
                <a:latin typeface="Tahoma" pitchFamily="34" charset="0"/>
              </a:rPr>
              <a:t>continued)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04800"/>
            <a:ext cx="6934200" cy="14478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3600" i="0" dirty="0">
                <a:solidFill>
                  <a:schemeClr val="bg2"/>
                </a:solidFill>
                <a:latin typeface="Tahoma" pitchFamily="34" charset="0"/>
              </a:rPr>
              <a:t>Incomplete Transfers </a:t>
            </a:r>
            <a:br>
              <a:rPr lang="en-US" sz="3600" i="0" dirty="0">
                <a:solidFill>
                  <a:schemeClr val="bg2"/>
                </a:solidFill>
                <a:latin typeface="Tahoma" pitchFamily="34" charset="0"/>
              </a:rPr>
            </a:br>
            <a:r>
              <a:rPr lang="en-US" sz="3600" i="0" dirty="0">
                <a:solidFill>
                  <a:schemeClr val="bg2"/>
                </a:solidFill>
                <a:latin typeface="Tahoma" pitchFamily="34" charset="0"/>
              </a:rPr>
              <a:t>for Gift Tax </a:t>
            </a: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Purposes </a:t>
            </a:r>
            <a:r>
              <a:rPr lang="en-US" sz="1600" i="0" dirty="0" smtClean="0">
                <a:solidFill>
                  <a:schemeClr val="bg2"/>
                </a:solidFill>
                <a:latin typeface="Tahoma" pitchFamily="34" charset="0"/>
              </a:rPr>
              <a:t>(</a:t>
            </a:r>
            <a:r>
              <a:rPr lang="en-US" sz="1600" i="0" dirty="0">
                <a:solidFill>
                  <a:schemeClr val="bg2"/>
                </a:solidFill>
                <a:latin typeface="Tahoma" pitchFamily="34" charset="0"/>
              </a:rPr>
              <a:t>continued)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2743200"/>
            <a:ext cx="8458200" cy="314325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Forgiveness/cancellation of debt</a:t>
            </a:r>
          </a:p>
          <a:p>
            <a:pPr lvl="1">
              <a:buClr>
                <a:srgbClr val="00AE00"/>
              </a:buClr>
              <a:buSzPct val="90000"/>
              <a:buFont typeface="Wingdings" pitchFamily="2" charset="2"/>
              <a:buNone/>
            </a:pPr>
            <a:r>
              <a:rPr lang="en-US" sz="24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No gift until debt on property is canceled</a:t>
            </a:r>
          </a:p>
          <a:p>
            <a:pPr lvl="1">
              <a:buSzPct val="75000"/>
              <a:buFontTx/>
              <a:buNone/>
            </a:pPr>
            <a:endParaRPr lang="en-US" sz="120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Incomplete gifts</a:t>
            </a:r>
          </a:p>
          <a:p>
            <a:pPr lvl="1">
              <a:buClr>
                <a:srgbClr val="00AE00"/>
              </a:buClr>
              <a:buSzPct val="90000"/>
              <a:buFont typeface="Wingdings" pitchFamily="2" charset="2"/>
              <a:buNone/>
            </a:pPr>
            <a:r>
              <a:rPr lang="en-US" sz="24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Donor (grantor) retains rights </a:t>
            </a:r>
            <a:r>
              <a:rPr lang="en-US" sz="24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 transferred </a:t>
            </a:r>
            <a:r>
              <a:rPr lang="en-US" sz="24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property</a:t>
            </a:r>
            <a:endParaRPr lang="en-US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57200"/>
            <a:ext cx="7772400" cy="10668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3600" i="0" dirty="0">
                <a:solidFill>
                  <a:schemeClr val="bg2"/>
                </a:solidFill>
                <a:latin typeface="Tahoma" pitchFamily="34" charset="0"/>
              </a:rPr>
              <a:t>Gift Tax Property Valuation Problem Areas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438400"/>
            <a:ext cx="8077200" cy="337185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buFont typeface="Monotype Sorts" pitchFamily="2" charset="2"/>
              <a:buNone/>
            </a:pPr>
            <a:r>
              <a:rPr lang="en-US" dirty="0">
                <a:solidFill>
                  <a:schemeClr val="bg2"/>
                </a:solidFill>
              </a:rPr>
              <a:t>	</a:t>
            </a: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Encumbrance of Debt or Obligation</a:t>
            </a:r>
          </a:p>
          <a:p>
            <a:pPr lvl="1">
              <a:buClr>
                <a:srgbClr val="00AE00"/>
              </a:buClr>
              <a:buSzPct val="90000"/>
              <a:buFont typeface="Wingdings" pitchFamily="2" charset="2"/>
              <a:buNone/>
            </a:pPr>
            <a:r>
              <a:rPr lang="en-US" sz="24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Fair market value diminished by debt amount </a:t>
            </a:r>
          </a:p>
          <a:p>
            <a:pPr lvl="1">
              <a:buClr>
                <a:srgbClr val="00AE00"/>
              </a:buClr>
              <a:buSzPct val="90000"/>
              <a:buFont typeface="Wingdings" pitchFamily="2" charset="2"/>
              <a:buNone/>
            </a:pPr>
            <a:r>
              <a:rPr lang="en-US" sz="24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en-US" sz="22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sz="22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unless donor has personal </a:t>
            </a:r>
            <a:r>
              <a:rPr lang="en-US" sz="22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liability for </a:t>
            </a:r>
            <a:r>
              <a:rPr lang="en-US" sz="22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debt)</a:t>
            </a:r>
            <a:br>
              <a:rPr lang="en-US" sz="22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220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Monotype Sorts" pitchFamily="2" charset="2"/>
              <a:buNone/>
            </a:pP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Restrictions in Use or Disposition</a:t>
            </a:r>
          </a:p>
          <a:p>
            <a:pPr lvl="1">
              <a:buClr>
                <a:srgbClr val="00AE00"/>
              </a:buClr>
              <a:buSzPct val="90000"/>
              <a:buFont typeface="Wingdings" pitchFamily="2" charset="2"/>
              <a:buNone/>
            </a:pPr>
            <a:r>
              <a:rPr lang="en-US" sz="24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Fair market value diminished by limitations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57200"/>
            <a:ext cx="6781800" cy="5334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3600" i="0" dirty="0">
                <a:solidFill>
                  <a:schemeClr val="bg2"/>
                </a:solidFill>
                <a:latin typeface="Tahoma" pitchFamily="34" charset="0"/>
              </a:rPr>
              <a:t>Fair Market Value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2157413"/>
            <a:ext cx="7924800" cy="28956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 typeface="Monotype Sorts" pitchFamily="2" charset="2"/>
              <a:buNone/>
            </a:pPr>
            <a:r>
              <a:rPr lang="en-US" b="0" dirty="0">
                <a:solidFill>
                  <a:schemeClr val="bg2"/>
                </a:solidFill>
                <a:latin typeface="Tahoma" pitchFamily="34" charset="0"/>
              </a:rPr>
              <a:t>Amount a willing buyer and a willing seller would accept and pay with neither being obliged to buy or </a:t>
            </a:r>
            <a:r>
              <a:rPr lang="en-US" b="0" dirty="0" smtClean="0">
                <a:solidFill>
                  <a:schemeClr val="bg2"/>
                </a:solidFill>
                <a:latin typeface="Tahoma" pitchFamily="34" charset="0"/>
              </a:rPr>
              <a:t>sell and both parties being aware of all material facts</a:t>
            </a:r>
            <a:endParaRPr lang="en-US" b="0" dirty="0">
              <a:solidFill>
                <a:schemeClr val="bg2"/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533400"/>
            <a:ext cx="8382000" cy="12192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3600" i="0" dirty="0">
                <a:solidFill>
                  <a:schemeClr val="bg2"/>
                </a:solidFill>
                <a:latin typeface="Tahoma" pitchFamily="34" charset="0"/>
              </a:rPr>
              <a:t>Gift Tax Property Valuation Problem </a:t>
            </a: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Areas </a:t>
            </a:r>
            <a:r>
              <a:rPr lang="en-US" sz="1600" i="0" dirty="0" smtClean="0">
                <a:solidFill>
                  <a:schemeClr val="bg2"/>
                </a:solidFill>
                <a:latin typeface="Tahoma" pitchFamily="34" charset="0"/>
              </a:rPr>
              <a:t>(</a:t>
            </a:r>
            <a:r>
              <a:rPr lang="en-US" sz="1600" i="0" dirty="0">
                <a:solidFill>
                  <a:schemeClr val="bg2"/>
                </a:solidFill>
                <a:latin typeface="Tahoma" pitchFamily="34" charset="0"/>
              </a:rPr>
              <a:t>continued)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458200" cy="38862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marL="406400" indent="-406400">
              <a:lnSpc>
                <a:spcPct val="90000"/>
              </a:lnSpc>
              <a:buClr>
                <a:schemeClr val="bg2"/>
              </a:buClr>
              <a:buSzPct val="90000"/>
              <a:buFont typeface="Wingdings" pitchFamily="2" charset="2"/>
              <a:buNone/>
            </a:pP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Transfers of Large Blocks of Stock</a:t>
            </a:r>
          </a:p>
          <a:p>
            <a:pPr marL="406400" indent="-406400">
              <a:lnSpc>
                <a:spcPct val="90000"/>
              </a:lnSpc>
              <a:buClr>
                <a:srgbClr val="FC0128"/>
              </a:buClr>
              <a:buSzPct val="90000"/>
              <a:buFont typeface="Wingdings 3" pitchFamily="18" charset="2"/>
              <a:buNone/>
            </a:pP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Wingdings 3" pitchFamily="18" charset="2"/>
              </a:rPr>
              <a:t>	</a:t>
            </a:r>
            <a:r>
              <a:rPr lang="en-US" sz="24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Valuation discount may </a:t>
            </a: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apply (Blockage discount)</a:t>
            </a:r>
            <a:endParaRPr lang="en-US" sz="2400" b="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06400" indent="-406400">
              <a:lnSpc>
                <a:spcPct val="90000"/>
              </a:lnSpc>
              <a:buClr>
                <a:srgbClr val="FC0128"/>
              </a:buClr>
              <a:buSzPct val="90000"/>
              <a:buFont typeface="Wingdings 3" pitchFamily="18" charset="2"/>
              <a:buNone/>
            </a:pPr>
            <a:endParaRPr lang="en-US" b="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06400" indent="-406400">
              <a:lnSpc>
                <a:spcPct val="90000"/>
              </a:lnSpc>
              <a:buClr>
                <a:schemeClr val="bg2"/>
              </a:buClr>
              <a:buSzPct val="90000"/>
              <a:buFont typeface="Wingdings" pitchFamily="2" charset="2"/>
              <a:buNone/>
            </a:pP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Mutual Fund Shares</a:t>
            </a:r>
          </a:p>
          <a:p>
            <a:pPr marL="406400" indent="-406400">
              <a:lnSpc>
                <a:spcPct val="90000"/>
              </a:lnSpc>
              <a:buClr>
                <a:srgbClr val="00AE00"/>
              </a:buClr>
              <a:buSzPct val="90000"/>
              <a:buFont typeface="Wingdings" pitchFamily="2" charset="2"/>
              <a:buNone/>
            </a:pP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Wingdings 3" pitchFamily="18" charset="2"/>
              </a:rPr>
              <a:t>	 </a:t>
            </a:r>
            <a:r>
              <a:rPr lang="en-US" sz="24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Public redemption price per share valuation</a:t>
            </a: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b="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06400" indent="-406400">
              <a:lnSpc>
                <a:spcPct val="90000"/>
              </a:lnSpc>
              <a:buClr>
                <a:schemeClr val="bg2"/>
              </a:buClr>
              <a:buSzPct val="90000"/>
              <a:buFont typeface="Wingdings" pitchFamily="2" charset="2"/>
              <a:buNone/>
            </a:pP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Life Insurance</a:t>
            </a:r>
          </a:p>
          <a:p>
            <a:pPr marL="406400" indent="-406400">
              <a:lnSpc>
                <a:spcPct val="90000"/>
              </a:lnSpc>
              <a:buClr>
                <a:srgbClr val="00AE00"/>
              </a:buClr>
              <a:buSzPct val="90000"/>
              <a:buFont typeface="Wingdings" pitchFamily="2" charset="2"/>
              <a:buNone/>
            </a:pP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Wingdings 3" pitchFamily="18" charset="2"/>
              </a:rPr>
              <a:t>	</a:t>
            </a: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Replacement value of similar policy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533400"/>
            <a:ext cx="8382000" cy="9906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Valuation of Gift of </a:t>
            </a:r>
            <a:r>
              <a:rPr lang="en-US" sz="3600" i="0" dirty="0">
                <a:solidFill>
                  <a:schemeClr val="bg2"/>
                </a:solidFill>
                <a:latin typeface="Tahoma" pitchFamily="34" charset="0"/>
              </a:rPr>
              <a:t>Life </a:t>
            </a: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Insurance</a:t>
            </a:r>
            <a:endParaRPr lang="en-US" sz="3600" i="0" dirty="0">
              <a:solidFill>
                <a:schemeClr val="bg2"/>
              </a:solidFill>
              <a:latin typeface="Tahoma" pitchFamily="34" charset="0"/>
            </a:endParaRP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80962" y="2590800"/>
            <a:ext cx="4419600" cy="291465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24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New</a:t>
            </a:r>
          </a:p>
          <a:p>
            <a:pPr>
              <a:lnSpc>
                <a:spcPct val="90000"/>
              </a:lnSpc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24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Paid-up or single premium</a:t>
            </a:r>
          </a:p>
          <a:p>
            <a:pPr>
              <a:lnSpc>
                <a:spcPct val="90000"/>
              </a:lnSpc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24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Premium-paying whole life</a:t>
            </a:r>
          </a:p>
          <a:p>
            <a:pPr>
              <a:lnSpc>
                <a:spcPct val="90000"/>
              </a:lnSpc>
              <a:buClr>
                <a:schemeClr val="bg2"/>
              </a:buClr>
              <a:buSzPct val="90000"/>
              <a:buFont typeface="Wingdings" pitchFamily="2" charset="2"/>
              <a:buNone/>
            </a:pPr>
            <a:endParaRPr lang="en-US" sz="2400" b="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  <a:buClr>
                <a:schemeClr val="bg2"/>
              </a:buClr>
              <a:buSzPct val="90000"/>
              <a:buFont typeface="Wingdings" pitchFamily="2" charset="2"/>
              <a:buChar char="§"/>
            </a:pPr>
            <a:endParaRPr lang="en-US" sz="2400" b="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  <a:buClr>
                <a:schemeClr val="bg2"/>
              </a:buClr>
              <a:buSzPct val="90000"/>
              <a:buFont typeface="Wingdings" pitchFamily="2" charset="2"/>
              <a:buChar char="§"/>
            </a:pPr>
            <a:endParaRPr lang="en-US" sz="2400" b="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24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Term</a:t>
            </a:r>
            <a:endParaRPr lang="en-US" sz="2400" b="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0900" name="Rectangle 4"/>
          <p:cNvSpPr>
            <a:spLocks noGrp="1" noChangeArrowheads="1"/>
          </p:cNvSpPr>
          <p:nvPr>
            <p:ph type="body" sz="half" idx="2"/>
          </p:nvPr>
        </p:nvSpPr>
        <p:spPr bwMode="auto">
          <a:xfrm>
            <a:off x="5105400" y="2539005"/>
            <a:ext cx="3810000" cy="33528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24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Gross premium paid</a:t>
            </a: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24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Replacement cost</a:t>
            </a: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24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Unearned portion of last premium plus interpolated terminal reserve</a:t>
            </a: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24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Unused premium</a:t>
            </a:r>
            <a:endParaRPr lang="en-US" sz="2400" b="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0901" name="Rectangle 5"/>
          <p:cNvSpPr>
            <a:spLocks noChangeArrowheads="1"/>
          </p:cNvSpPr>
          <p:nvPr/>
        </p:nvSpPr>
        <p:spPr bwMode="auto">
          <a:xfrm>
            <a:off x="1219200" y="1842494"/>
            <a:ext cx="2143125" cy="5822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POLICY</a:t>
            </a:r>
          </a:p>
        </p:txBody>
      </p:sp>
      <p:sp>
        <p:nvSpPr>
          <p:cNvPr id="80902" name="Rectangle 6"/>
          <p:cNvSpPr>
            <a:spLocks noChangeArrowheads="1"/>
          </p:cNvSpPr>
          <p:nvPr/>
        </p:nvSpPr>
        <p:spPr bwMode="auto">
          <a:xfrm>
            <a:off x="5486400" y="1842493"/>
            <a:ext cx="1905000" cy="5822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VALUE</a:t>
            </a:r>
          </a:p>
        </p:txBody>
      </p:sp>
      <p:sp>
        <p:nvSpPr>
          <p:cNvPr id="80903" name="Line 7"/>
          <p:cNvSpPr>
            <a:spLocks noChangeShapeType="1"/>
          </p:cNvSpPr>
          <p:nvPr/>
        </p:nvSpPr>
        <p:spPr bwMode="auto">
          <a:xfrm>
            <a:off x="4724400" y="2590800"/>
            <a:ext cx="0" cy="3143250"/>
          </a:xfrm>
          <a:prstGeom prst="line">
            <a:avLst/>
          </a:prstGeom>
          <a:noFill/>
          <a:ln w="254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04800"/>
            <a:ext cx="7772400" cy="14478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3600" i="0" dirty="0">
                <a:solidFill>
                  <a:schemeClr val="bg2"/>
                </a:solidFill>
                <a:latin typeface="Tahoma" pitchFamily="34" charset="0"/>
              </a:rPr>
              <a:t>Valuation of Policy in</a:t>
            </a:r>
            <a:br>
              <a:rPr lang="en-US" sz="3600" i="0" dirty="0">
                <a:solidFill>
                  <a:schemeClr val="bg2"/>
                </a:solidFill>
                <a:latin typeface="Tahoma" pitchFamily="34" charset="0"/>
              </a:rPr>
            </a:br>
            <a:r>
              <a:rPr lang="en-US" sz="3600" i="0" dirty="0">
                <a:solidFill>
                  <a:schemeClr val="bg2"/>
                </a:solidFill>
                <a:latin typeface="Tahoma" pitchFamily="34" charset="0"/>
              </a:rPr>
              <a:t>Premium-Paying Stage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2362200"/>
            <a:ext cx="8077200" cy="33528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marL="292100" indent="-292100">
              <a:lnSpc>
                <a:spcPct val="90000"/>
              </a:lnSpc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On January 1, of this year, a father gave his daughter a $100,000 ordinary life insurance policy on his life and filed a timely gift tax </a:t>
            </a: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return.</a:t>
            </a: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b="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92100" indent="-292100">
              <a:lnSpc>
                <a:spcPct val="90000"/>
              </a:lnSpc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Premiums are paid annually.  The pertinent facts concerning the policy are the following: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81000"/>
            <a:ext cx="7772400" cy="15240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3600" i="0" dirty="0">
                <a:solidFill>
                  <a:schemeClr val="bg2"/>
                </a:solidFill>
                <a:latin typeface="Tahoma" pitchFamily="34" charset="0"/>
              </a:rPr>
              <a:t>Valuation of Policy in </a:t>
            </a:r>
            <a:br>
              <a:rPr lang="en-US" sz="3600" i="0" dirty="0">
                <a:solidFill>
                  <a:schemeClr val="bg2"/>
                </a:solidFill>
                <a:latin typeface="Tahoma" pitchFamily="34" charset="0"/>
              </a:rPr>
            </a:br>
            <a:r>
              <a:rPr lang="en-US" sz="3600" i="0" dirty="0">
                <a:solidFill>
                  <a:schemeClr val="bg2"/>
                </a:solidFill>
                <a:latin typeface="Tahoma" pitchFamily="34" charset="0"/>
              </a:rPr>
              <a:t>Premium-Paying </a:t>
            </a: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Stage </a:t>
            </a:r>
            <a:r>
              <a:rPr lang="en-US" sz="1600" i="0" dirty="0" smtClean="0">
                <a:solidFill>
                  <a:schemeClr val="bg2"/>
                </a:solidFill>
                <a:latin typeface="Tahoma" pitchFamily="34" charset="0"/>
              </a:rPr>
              <a:t>(</a:t>
            </a:r>
            <a:r>
              <a:rPr lang="en-US" sz="1600" i="0" dirty="0">
                <a:solidFill>
                  <a:schemeClr val="bg2"/>
                </a:solidFill>
                <a:latin typeface="Tahoma" pitchFamily="34" charset="0"/>
              </a:rPr>
              <a:t>continued)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3028950"/>
            <a:ext cx="8610600" cy="154305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 typeface="Monotype Sorts" pitchFamily="2" charset="2"/>
              <a:buNone/>
              <a:tabLst>
                <a:tab pos="2400300" algn="l"/>
              </a:tabLst>
            </a:pPr>
            <a:r>
              <a:rPr lang="en-US" sz="24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Premium paid on July 1, last year	    	</a:t>
            </a: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$   </a:t>
            </a:r>
            <a:r>
              <a:rPr lang="en-US" sz="24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1,600</a:t>
            </a:r>
            <a:br>
              <a:rPr lang="en-US" sz="24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24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Terminal reserve on July 1, last year		$ 10,000</a:t>
            </a:r>
            <a:br>
              <a:rPr lang="en-US" sz="24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2400" b="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Terminal reserve on July 1, this year		$ 12,000</a:t>
            </a:r>
            <a:endParaRPr lang="en-US" sz="2400" b="0" dirty="0">
              <a:solidFill>
                <a:srgbClr val="FC012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3972" name="Text Box 4"/>
          <p:cNvSpPr txBox="1">
            <a:spLocks noChangeArrowheads="1"/>
          </p:cNvSpPr>
          <p:nvPr/>
        </p:nvSpPr>
        <p:spPr bwMode="auto">
          <a:xfrm>
            <a:off x="457200" y="2590800"/>
            <a:ext cx="8305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en-US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Date of issue:     			 </a:t>
            </a:r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July </a:t>
            </a:r>
            <a:r>
              <a:rPr lang="en-US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1, 15 years ago</a:t>
            </a:r>
          </a:p>
        </p:txBody>
      </p:sp>
      <p:sp>
        <p:nvSpPr>
          <p:cNvPr id="83973" name="Text Box 5"/>
          <p:cNvSpPr txBox="1">
            <a:spLocks noChangeArrowheads="1"/>
          </p:cNvSpPr>
          <p:nvPr/>
        </p:nvSpPr>
        <p:spPr bwMode="auto">
          <a:xfrm>
            <a:off x="152400" y="4572000"/>
            <a:ext cx="8763000" cy="107721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en-US" sz="2800" dirty="0">
                <a:solidFill>
                  <a:srgbClr val="FC012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What is the value of the policy </a:t>
            </a:r>
            <a:r>
              <a:rPr lang="en-US" sz="2800" dirty="0" smtClean="0">
                <a:solidFill>
                  <a:srgbClr val="FC012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for federal </a:t>
            </a:r>
            <a:r>
              <a:rPr lang="en-US" sz="2800" dirty="0">
                <a:solidFill>
                  <a:srgbClr val="FC012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gift </a:t>
            </a:r>
            <a:r>
              <a:rPr lang="en-US" sz="2800" dirty="0" smtClean="0">
                <a:solidFill>
                  <a:srgbClr val="FC012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tax?</a:t>
            </a:r>
            <a:endParaRPr lang="en-US" sz="2800" dirty="0">
              <a:solidFill>
                <a:srgbClr val="FC012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>
              <a:spcBef>
                <a:spcPct val="50000"/>
              </a:spcBef>
            </a:pPr>
            <a:endParaRPr lang="en-US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81000"/>
            <a:ext cx="7772400" cy="15240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3600" i="0" dirty="0">
                <a:solidFill>
                  <a:schemeClr val="bg2"/>
                </a:solidFill>
                <a:latin typeface="Tahoma" pitchFamily="34" charset="0"/>
              </a:rPr>
              <a:t>Valuation of Policy in </a:t>
            </a:r>
            <a:br>
              <a:rPr lang="en-US" sz="3600" i="0" dirty="0">
                <a:solidFill>
                  <a:schemeClr val="bg2"/>
                </a:solidFill>
                <a:latin typeface="Tahoma" pitchFamily="34" charset="0"/>
              </a:rPr>
            </a:br>
            <a:r>
              <a:rPr lang="en-US" sz="3600" i="0" dirty="0">
                <a:solidFill>
                  <a:schemeClr val="bg2"/>
                </a:solidFill>
                <a:latin typeface="Tahoma" pitchFamily="34" charset="0"/>
              </a:rPr>
              <a:t>Premium-Paying </a:t>
            </a: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Stage </a:t>
            </a:r>
            <a:r>
              <a:rPr lang="en-US" sz="1600" i="0" dirty="0" smtClean="0">
                <a:solidFill>
                  <a:schemeClr val="bg2"/>
                </a:solidFill>
                <a:latin typeface="Tahoma" pitchFamily="34" charset="0"/>
              </a:rPr>
              <a:t>(</a:t>
            </a:r>
            <a:r>
              <a:rPr lang="en-US" sz="1600" i="0" dirty="0">
                <a:solidFill>
                  <a:schemeClr val="bg2"/>
                </a:solidFill>
                <a:latin typeface="Tahoma" pitchFamily="34" charset="0"/>
              </a:rPr>
              <a:t>continued)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2438400"/>
            <a:ext cx="8001000" cy="38100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marL="177800" indent="-177800">
              <a:buClr>
                <a:srgbClr val="00AE00"/>
              </a:buClr>
              <a:buSzPct val="90000"/>
              <a:buFont typeface="Wingdings" pitchFamily="2" charset="2"/>
              <a:buNone/>
            </a:pPr>
            <a:r>
              <a:rPr lang="en-US" b="0" i="1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calculation of the value of a life insurance policy for gift or estate tax </a:t>
            </a:r>
            <a:r>
              <a:rPr lang="en-US" b="0" i="1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is:</a:t>
            </a:r>
            <a:endParaRPr lang="en-US" b="0" i="1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77800" indent="-177800">
              <a:buFont typeface="Monotype Sorts" pitchFamily="2" charset="2"/>
              <a:buNone/>
            </a:pPr>
            <a:endParaRPr lang="en-US" b="0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6020" name="Rectangle 4"/>
          <p:cNvSpPr>
            <a:spLocks noChangeArrowheads="1"/>
          </p:cNvSpPr>
          <p:nvPr/>
        </p:nvSpPr>
        <p:spPr bwMode="auto">
          <a:xfrm>
            <a:off x="1066800" y="3954463"/>
            <a:ext cx="2828925" cy="10377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interpolated </a:t>
            </a:r>
          </a:p>
          <a:p>
            <a:pPr>
              <a:spcBef>
                <a:spcPct val="20000"/>
              </a:spcBef>
            </a:pPr>
            <a: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terminal</a:t>
            </a:r>
            <a:r>
              <a:rPr lang="en-US" sz="280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reserve</a:t>
            </a:r>
            <a:endParaRPr lang="en-US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6021" name="Rectangle 5"/>
          <p:cNvSpPr>
            <a:spLocks noChangeArrowheads="1"/>
          </p:cNvSpPr>
          <p:nvPr/>
        </p:nvSpPr>
        <p:spPr bwMode="auto">
          <a:xfrm>
            <a:off x="4495800" y="3954463"/>
            <a:ext cx="3667125" cy="10377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r">
              <a:spcBef>
                <a:spcPct val="20000"/>
              </a:spcBef>
            </a:pPr>
            <a: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unearned premium </a:t>
            </a:r>
          </a:p>
          <a:p>
            <a:pPr algn="r">
              <a:spcBef>
                <a:spcPct val="20000"/>
              </a:spcBef>
            </a:pPr>
            <a: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at </a:t>
            </a:r>
            <a:r>
              <a:rPr lang="en-US" sz="28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time </a:t>
            </a:r>
            <a: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of valuation</a:t>
            </a:r>
          </a:p>
        </p:txBody>
      </p:sp>
      <p:sp>
        <p:nvSpPr>
          <p:cNvPr id="86022" name="Rectangle 6"/>
          <p:cNvSpPr>
            <a:spLocks noChangeArrowheads="1"/>
          </p:cNvSpPr>
          <p:nvPr/>
        </p:nvSpPr>
        <p:spPr bwMode="auto">
          <a:xfrm>
            <a:off x="3814763" y="4035425"/>
            <a:ext cx="919162" cy="11858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7200" b="1">
                <a:solidFill>
                  <a:srgbClr val="FC0128"/>
                </a:solidFill>
                <a:latin typeface="Arial" charset="0"/>
              </a:rPr>
              <a:t>+</a:t>
            </a:r>
            <a:endParaRPr lang="en-US" sz="7200" b="1">
              <a:solidFill>
                <a:schemeClr val="tx2"/>
              </a:solidFill>
              <a:latin typeface="Arial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381000" y="457200"/>
            <a:ext cx="8001000" cy="13716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3600" i="0" dirty="0">
                <a:solidFill>
                  <a:schemeClr val="bg2"/>
                </a:solidFill>
                <a:latin typeface="Tahoma" pitchFamily="34" charset="0"/>
              </a:rPr>
              <a:t>Valuation of Policy in </a:t>
            </a:r>
            <a:br>
              <a:rPr lang="en-US" sz="3600" i="0" dirty="0">
                <a:solidFill>
                  <a:schemeClr val="bg2"/>
                </a:solidFill>
                <a:latin typeface="Tahoma" pitchFamily="34" charset="0"/>
              </a:rPr>
            </a:br>
            <a:r>
              <a:rPr lang="en-US" sz="3600" i="0" dirty="0">
                <a:solidFill>
                  <a:schemeClr val="bg2"/>
                </a:solidFill>
                <a:latin typeface="Tahoma" pitchFamily="34" charset="0"/>
              </a:rPr>
              <a:t>Premium-Paying </a:t>
            </a: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Stage </a:t>
            </a:r>
            <a:r>
              <a:rPr lang="en-US" sz="1600" i="0" dirty="0" smtClean="0">
                <a:solidFill>
                  <a:schemeClr val="bg2"/>
                </a:solidFill>
                <a:latin typeface="Tahoma" pitchFamily="34" charset="0"/>
              </a:rPr>
              <a:t>(</a:t>
            </a:r>
            <a:r>
              <a:rPr lang="en-US" sz="1600" i="0" dirty="0">
                <a:solidFill>
                  <a:schemeClr val="bg2"/>
                </a:solidFill>
                <a:latin typeface="Tahoma" pitchFamily="34" charset="0"/>
              </a:rPr>
              <a:t>continued)</a:t>
            </a:r>
          </a:p>
        </p:txBody>
      </p:sp>
      <p:sp>
        <p:nvSpPr>
          <p:cNvPr id="87043" name="Rectangle 3"/>
          <p:cNvSpPr>
            <a:spLocks noChangeArrowheads="1"/>
          </p:cNvSpPr>
          <p:nvPr/>
        </p:nvSpPr>
        <p:spPr bwMode="auto">
          <a:xfrm>
            <a:off x="228600" y="2057400"/>
            <a:ext cx="5638800" cy="338913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marL="292100" indent="-292100"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§"/>
              <a:tabLst>
                <a:tab pos="3543300" algn="l"/>
              </a:tabLst>
            </a:pPr>
            <a:r>
              <a:rPr lang="en-US" sz="22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Since the time of the gift, </a:t>
            </a:r>
            <a:r>
              <a:rPr lang="en-US" sz="22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January </a:t>
            </a:r>
            <a:r>
              <a:rPr lang="en-US" sz="22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1, this year, falls at the midpoint of the time interval presented, the interpolated terminal reserve is $11,000 (the sum of $10,000 and $12,000 divided by two).</a:t>
            </a:r>
            <a:br>
              <a:rPr lang="en-US" sz="22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120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92100" indent="-292100"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§"/>
              <a:tabLst>
                <a:tab pos="3543300" algn="l"/>
              </a:tabLst>
            </a:pPr>
            <a:r>
              <a:rPr lang="en-US" sz="22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Since one-half of the annual premium ($</a:t>
            </a:r>
            <a:r>
              <a:rPr lang="en-US" sz="22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800) is </a:t>
            </a:r>
            <a:r>
              <a:rPr lang="en-US" sz="22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unearned at the time of the gift, the value of the policy on January 1 this year, for gift tax purposes </a:t>
            </a:r>
            <a:r>
              <a:rPr lang="en-US" sz="22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is </a:t>
            </a:r>
            <a:r>
              <a:rPr lang="en-US" sz="22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$11,800:</a:t>
            </a:r>
            <a:endParaRPr lang="en-US" dirty="0">
              <a:solidFill>
                <a:srgbClr val="2E6233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7044" name="Rectangle 4"/>
          <p:cNvSpPr>
            <a:spLocks noChangeArrowheads="1"/>
          </p:cNvSpPr>
          <p:nvPr/>
        </p:nvSpPr>
        <p:spPr bwMode="auto">
          <a:xfrm>
            <a:off x="5181600" y="2422525"/>
            <a:ext cx="3276600" cy="25304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40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$11,000</a:t>
            </a:r>
          </a:p>
          <a:p>
            <a:pPr algn="r">
              <a:spcBef>
                <a:spcPct val="50000"/>
              </a:spcBef>
            </a:pPr>
            <a:r>
              <a:rPr lang="en-US" sz="40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en-US" sz="4000" u="sng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+     800</a:t>
            </a:r>
          </a:p>
          <a:p>
            <a:pPr algn="r">
              <a:spcBef>
                <a:spcPct val="50000"/>
              </a:spcBef>
            </a:pPr>
            <a:r>
              <a:rPr lang="en-US" sz="40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en-US" sz="4000" dirty="0">
                <a:solidFill>
                  <a:srgbClr val="2E6233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$11,800</a:t>
            </a:r>
          </a:p>
        </p:txBody>
      </p:sp>
      <p:sp>
        <p:nvSpPr>
          <p:cNvPr id="87045" name="Rectangle 5"/>
          <p:cNvSpPr>
            <a:spLocks noChangeArrowheads="1"/>
          </p:cNvSpPr>
          <p:nvPr/>
        </p:nvSpPr>
        <p:spPr bwMode="auto">
          <a:xfrm>
            <a:off x="6096000" y="2270125"/>
            <a:ext cx="2819400" cy="2895600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dropstrs">
  <a:themeElements>
    <a:clrScheme name="">
      <a:dk1>
        <a:srgbClr val="000000"/>
      </a:dk1>
      <a:lt1>
        <a:srgbClr val="FFFFFF"/>
      </a:lt1>
      <a:dk2>
        <a:srgbClr val="081D58"/>
      </a:dk2>
      <a:lt2>
        <a:srgbClr val="FAFD00"/>
      </a:lt2>
      <a:accent1>
        <a:srgbClr val="D08B00"/>
      </a:accent1>
      <a:accent2>
        <a:srgbClr val="FFDD97"/>
      </a:accent2>
      <a:accent3>
        <a:srgbClr val="AAABB4"/>
      </a:accent3>
      <a:accent4>
        <a:srgbClr val="DADADA"/>
      </a:accent4>
      <a:accent5>
        <a:srgbClr val="E4C4AA"/>
      </a:accent5>
      <a:accent6>
        <a:srgbClr val="E7C888"/>
      </a:accent6>
      <a:hlink>
        <a:srgbClr val="A2FFA3"/>
      </a:hlink>
      <a:folHlink>
        <a:srgbClr val="063DE8"/>
      </a:folHlink>
    </a:clrScheme>
    <a:fontScheme name="dropstr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ropstr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ropstr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ropstr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ropstr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ropstr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ropstr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ropstr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dropstrs.ppt</Template>
  <TotalTime>1456</TotalTime>
  <Pages>14</Pages>
  <Words>935</Words>
  <Application>Microsoft Macintosh PowerPoint</Application>
  <PresentationFormat>On-screen Show (4:3)</PresentationFormat>
  <Paragraphs>294</Paragraphs>
  <Slides>42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dropstrs</vt:lpstr>
      <vt:lpstr>PowerPoint Presentation</vt:lpstr>
      <vt:lpstr>PowerPoint Presentation</vt:lpstr>
      <vt:lpstr>Fiduciary Arrangements</vt:lpstr>
      <vt:lpstr>Fiduciary Duties</vt:lpstr>
      <vt:lpstr>Common Fiduciary Powers</vt:lpstr>
      <vt:lpstr>Individual Executor - Requirements</vt:lpstr>
      <vt:lpstr>Guardians</vt:lpstr>
      <vt:lpstr>State Investment Powers </vt:lpstr>
      <vt:lpstr>Creator of a Trust</vt:lpstr>
      <vt:lpstr>Origin of Trusts</vt:lpstr>
      <vt:lpstr>Purposes of Trusts</vt:lpstr>
      <vt:lpstr>Common Trust Provisions</vt:lpstr>
      <vt:lpstr>Selecting Trustees</vt:lpstr>
      <vt:lpstr>Selecting Trustees (continued)</vt:lpstr>
      <vt:lpstr>Removal of Trustees</vt:lpstr>
      <vt:lpstr>Trust Elements</vt:lpstr>
      <vt:lpstr>Types of Trusts</vt:lpstr>
      <vt:lpstr>Charitable Trusts</vt:lpstr>
      <vt:lpstr>General Power of Appointment</vt:lpstr>
      <vt:lpstr>Terminology Example</vt:lpstr>
      <vt:lpstr>Special Power of Appointment</vt:lpstr>
      <vt:lpstr>PowerPoint Presentation</vt:lpstr>
      <vt:lpstr>Nontax Benefits of Lifetime Gifting</vt:lpstr>
      <vt:lpstr>PowerPoint Presentation</vt:lpstr>
      <vt:lpstr>PowerPoint Presentation</vt:lpstr>
      <vt:lpstr>Types of Gifts</vt:lpstr>
      <vt:lpstr>What’s Not a Taxable Gift</vt:lpstr>
      <vt:lpstr>Qualified Disclaimer Requirements</vt:lpstr>
      <vt:lpstr>What’s Not a Taxable Gift (continued)</vt:lpstr>
      <vt:lpstr>Exempt Gifts - Summary</vt:lpstr>
      <vt:lpstr>Incomplete Transfers-Problem Areas  </vt:lpstr>
      <vt:lpstr>Incomplete Transfers  for Gift Tax Purposes</vt:lpstr>
      <vt:lpstr>Incomplete Transfers  for Gift Tax Purposes (continued)</vt:lpstr>
      <vt:lpstr>Incomplete Transfers  for Gift Tax Purposes (continued)</vt:lpstr>
      <vt:lpstr>Gift Tax Property Valuation Problem Areas</vt:lpstr>
      <vt:lpstr>Fair Market Value</vt:lpstr>
      <vt:lpstr>Gift Tax Property Valuation Problem Areas (continued)</vt:lpstr>
      <vt:lpstr>Valuation of Gift of Life Insurance</vt:lpstr>
      <vt:lpstr>Valuation of Policy in Premium-Paying Stage</vt:lpstr>
      <vt:lpstr>Valuation of Policy in  Premium-Paying Stage (continued)</vt:lpstr>
      <vt:lpstr>Valuation of Policy in  Premium-Paying Stage (continued)</vt:lpstr>
      <vt:lpstr>Valuation of Policy in  Premium-Paying Stage (continued)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Assignment 4</dc:title>
  <dc:creator>C. Fontaine</dc:creator>
  <cp:lastModifiedBy>Emily Mcneil</cp:lastModifiedBy>
  <cp:revision>183</cp:revision>
  <cp:lastPrinted>2001-04-06T20:22:38Z</cp:lastPrinted>
  <dcterms:created xsi:type="dcterms:W3CDTF">1997-02-04T19:10:46Z</dcterms:created>
  <dcterms:modified xsi:type="dcterms:W3CDTF">2020-04-25T18:52:11Z</dcterms:modified>
</cp:coreProperties>
</file>